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3"/>
  </p:notesMasterIdLst>
  <p:handoutMasterIdLst>
    <p:handoutMasterId r:id="rId14"/>
  </p:handoutMasterIdLst>
  <p:sldIdLst>
    <p:sldId id="256" r:id="rId2"/>
    <p:sldId id="258" r:id="rId3"/>
    <p:sldId id="266" r:id="rId4"/>
    <p:sldId id="259" r:id="rId5"/>
    <p:sldId id="260" r:id="rId6"/>
    <p:sldId id="261" r:id="rId7"/>
    <p:sldId id="267" r:id="rId8"/>
    <p:sldId id="262" r:id="rId9"/>
    <p:sldId id="263" r:id="rId10"/>
    <p:sldId id="264" r:id="rId11"/>
    <p:sldId id="265" r:id="rId12"/>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620" autoAdjust="0"/>
  </p:normalViewPr>
  <p:slideViewPr>
    <p:cSldViewPr showGuides="1">
      <p:cViewPr varScale="1">
        <p:scale>
          <a:sx n="104" d="100"/>
          <a:sy n="104" d="100"/>
        </p:scale>
        <p:origin x="-1104"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66BE887-D26C-4CAC-94CB-B89812291C99}" type="datetimeFigureOut">
              <a:rPr lang="de-DE" smtClean="0"/>
              <a:t>30.06.2011</a:t>
            </a:fld>
            <a:endParaRPr lang="de-DE"/>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de-DE" smtClean="0"/>
              <a:t>Vortrag PD Dr. Jutta Heinz, Ermlitz 1. Juli 2011</a:t>
            </a:r>
            <a:endParaRPr lang="de-DE"/>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77D0D91-4F60-476D-9E89-605C15CF068D}" type="slidenum">
              <a:rPr lang="de-DE" smtClean="0"/>
              <a:t>‹Nr.›</a:t>
            </a:fld>
            <a:endParaRPr lang="de-DE"/>
          </a:p>
        </p:txBody>
      </p:sp>
    </p:spTree>
    <p:extLst>
      <p:ext uri="{BB962C8B-B14F-4D97-AF65-F5344CB8AC3E}">
        <p14:creationId xmlns:p14="http://schemas.microsoft.com/office/powerpoint/2010/main" val="760226297"/>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BEAAD03-CA6A-4117-AB68-31C8527C0548}" type="datetimeFigureOut">
              <a:rPr lang="de-DE" smtClean="0"/>
              <a:t>30.06.2011</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de-DE" smtClean="0"/>
              <a:t>Vortrag PD Dr. Jutta Heinz, Ermlitz 1. Juli 2011</a:t>
            </a:r>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13C620A-76E2-48B6-A156-B943EFABD8A1}" type="slidenum">
              <a:rPr lang="de-DE" smtClean="0"/>
              <a:t>‹Nr.›</a:t>
            </a:fld>
            <a:endParaRPr lang="de-DE"/>
          </a:p>
        </p:txBody>
      </p:sp>
    </p:spTree>
    <p:extLst>
      <p:ext uri="{BB962C8B-B14F-4D97-AF65-F5344CB8AC3E}">
        <p14:creationId xmlns:p14="http://schemas.microsoft.com/office/powerpoint/2010/main" val="1283819506"/>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D13C620A-76E2-48B6-A156-B943EFABD8A1}" type="slidenum">
              <a:rPr lang="de-DE" smtClean="0"/>
              <a:t>1</a:t>
            </a:fld>
            <a:endParaRPr lang="de-DE"/>
          </a:p>
        </p:txBody>
      </p:sp>
      <p:sp>
        <p:nvSpPr>
          <p:cNvPr id="5" name="Fußzeilenplatzhalter 4"/>
          <p:cNvSpPr>
            <a:spLocks noGrp="1"/>
          </p:cNvSpPr>
          <p:nvPr>
            <p:ph type="ftr" sz="quarter" idx="11"/>
          </p:nvPr>
        </p:nvSpPr>
        <p:spPr/>
        <p:txBody>
          <a:bodyPr/>
          <a:lstStyle/>
          <a:p>
            <a:r>
              <a:rPr lang="de-DE" smtClean="0"/>
              <a:t>Vortrag PD Dr. Jutta Heinz, Ermlitz 1. Juli 2011</a:t>
            </a:r>
            <a:endParaRPr lang="de-DE"/>
          </a:p>
        </p:txBody>
      </p:sp>
    </p:spTree>
    <p:extLst>
      <p:ext uri="{BB962C8B-B14F-4D97-AF65-F5344CB8AC3E}">
        <p14:creationId xmlns:p14="http://schemas.microsoft.com/office/powerpoint/2010/main" val="21470453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bg>
      <p:bgRef idx="1001">
        <a:schemeClr val="bg2"/>
      </p:bgRef>
    </p:bg>
    <p:spTree>
      <p:nvGrpSpPr>
        <p:cNvPr id="1" name=""/>
        <p:cNvGrpSpPr/>
        <p:nvPr/>
      </p:nvGrpSpPr>
      <p:grpSpPr>
        <a:xfrm>
          <a:off x="0" y="0"/>
          <a:ext cx="0" cy="0"/>
          <a:chOff x="0" y="0"/>
          <a:chExt cx="0" cy="0"/>
        </a:xfrm>
      </p:grpSpPr>
      <p:sp>
        <p:nvSpPr>
          <p:cNvPr id="15" name="Rechtec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hteck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Untertitel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de-DE" smtClean="0"/>
              <a:t>Formatvorlage des Untertitelmasters durch Klicken bearbeiten</a:t>
            </a:r>
            <a:endParaRPr kumimoji="0" lang="en-US"/>
          </a:p>
        </p:txBody>
      </p:sp>
      <p:sp>
        <p:nvSpPr>
          <p:cNvPr id="28" name="Datumsplatzhalter 27"/>
          <p:cNvSpPr>
            <a:spLocks noGrp="1"/>
          </p:cNvSpPr>
          <p:nvPr>
            <p:ph type="dt" sz="half" idx="10"/>
          </p:nvPr>
        </p:nvSpPr>
        <p:spPr/>
        <p:txBody>
          <a:bodyPr/>
          <a:lstStyle/>
          <a:p>
            <a:fld id="{879DA7D8-3D25-417A-90F0-5B33F0503BAE}" type="datetime1">
              <a:rPr lang="de-DE" smtClean="0"/>
              <a:t>30.06.2011</a:t>
            </a:fld>
            <a:endParaRPr lang="de-DE"/>
          </a:p>
        </p:txBody>
      </p:sp>
      <p:sp>
        <p:nvSpPr>
          <p:cNvPr id="17" name="Fußzeilenplatzhalter 16"/>
          <p:cNvSpPr>
            <a:spLocks noGrp="1"/>
          </p:cNvSpPr>
          <p:nvPr>
            <p:ph type="ftr" sz="quarter" idx="11"/>
          </p:nvPr>
        </p:nvSpPr>
        <p:spPr/>
        <p:txBody>
          <a:bodyPr/>
          <a:lstStyle/>
          <a:p>
            <a:r>
              <a:rPr lang="de-DE" smtClean="0"/>
              <a:t>Vortrag PD Dr. Jutta Heinz, Ermlitz, 1. Juli 2011</a:t>
            </a:r>
            <a:endParaRPr lang="de-DE"/>
          </a:p>
        </p:txBody>
      </p:sp>
      <p:sp>
        <p:nvSpPr>
          <p:cNvPr id="7" name="Gerade Verbindung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hteck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Ellipse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Ellipse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Foliennummernplatzhalt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58624DF9-4480-4DE1-A7C3-6893360886B2}" type="slidenum">
              <a:rPr lang="de-DE" smtClean="0"/>
              <a:t>‹Nr.›</a:t>
            </a:fld>
            <a:endParaRPr lang="de-DE"/>
          </a:p>
        </p:txBody>
      </p:sp>
      <p:sp>
        <p:nvSpPr>
          <p:cNvPr id="8" name="Titel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de-DE" smtClean="0"/>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3">
                    <a:shade val="75000"/>
                  </a:schemeClr>
                </a:solidFill>
              </a:defRPr>
            </a:lvl1pPr>
          </a:lstStyle>
          <a:p>
            <a:r>
              <a:rPr kumimoji="0" lang="de-DE" smtClean="0"/>
              <a:t>Titelmasterformat durch Klicken bearbeiten</a:t>
            </a:r>
            <a:endParaRPr kumimoji="0" lang="en-US"/>
          </a:p>
        </p:txBody>
      </p:sp>
      <p:sp>
        <p:nvSpPr>
          <p:cNvPr id="4" name="Datumsplatzhalter 3"/>
          <p:cNvSpPr>
            <a:spLocks noGrp="1"/>
          </p:cNvSpPr>
          <p:nvPr>
            <p:ph type="dt" sz="half" idx="10"/>
          </p:nvPr>
        </p:nvSpPr>
        <p:spPr/>
        <p:txBody>
          <a:bodyPr/>
          <a:lstStyle/>
          <a:p>
            <a:fld id="{91EAA926-8775-41A0-B320-C1C71C5EE3BB}" type="datetime1">
              <a:rPr lang="de-DE" smtClean="0"/>
              <a:t>30.06.2011</a:t>
            </a:fld>
            <a:endParaRPr lang="de-DE"/>
          </a:p>
        </p:txBody>
      </p:sp>
      <p:sp>
        <p:nvSpPr>
          <p:cNvPr id="5" name="Fußzeilenplatzhalter 4"/>
          <p:cNvSpPr>
            <a:spLocks noGrp="1"/>
          </p:cNvSpPr>
          <p:nvPr>
            <p:ph type="ftr" sz="quarter" idx="11"/>
          </p:nvPr>
        </p:nvSpPr>
        <p:spPr/>
        <p:txBody>
          <a:bodyPr/>
          <a:lstStyle/>
          <a:p>
            <a:r>
              <a:rPr lang="de-DE" smtClean="0"/>
              <a:t>Vortrag PD Dr. Jutta Heinz, Ermlitz, 1. Juli 2011</a:t>
            </a:r>
            <a:endParaRPr lang="de-DE"/>
          </a:p>
        </p:txBody>
      </p:sp>
      <p:sp>
        <p:nvSpPr>
          <p:cNvPr id="6" name="Foliennummernplatzhalter 5"/>
          <p:cNvSpPr>
            <a:spLocks noGrp="1"/>
          </p:cNvSpPr>
          <p:nvPr>
            <p:ph type="sldNum" sz="quarter" idx="12"/>
          </p:nvPr>
        </p:nvSpPr>
        <p:spPr>
          <a:xfrm>
            <a:off x="4361688" y="1026372"/>
            <a:ext cx="457200" cy="441325"/>
          </a:xfrm>
        </p:spPr>
        <p:txBody>
          <a:bodyPr/>
          <a:lstStyle/>
          <a:p>
            <a:fld id="{58624DF9-4480-4DE1-A7C3-6893360886B2}" type="slidenum">
              <a:rPr lang="de-DE" smtClean="0"/>
              <a:t>‹Nr.›</a:t>
            </a:fld>
            <a:endParaRPr lang="de-DE"/>
          </a:p>
        </p:txBody>
      </p:sp>
      <p:sp>
        <p:nvSpPr>
          <p:cNvPr id="8" name="Inhaltsplatzhalter 7"/>
          <p:cNvSpPr>
            <a:spLocks noGrp="1"/>
          </p:cNvSpPr>
          <p:nvPr>
            <p:ph sz="quarter" idx="1"/>
          </p:nvPr>
        </p:nvSpPr>
        <p:spPr>
          <a:xfrm>
            <a:off x="301752" y="1527048"/>
            <a:ext cx="8503920" cy="4572000"/>
          </a:xfrm>
        </p:spPr>
        <p:txBody>
          <a:body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bschnitts-&#10;überschrift">
    <p:bg>
      <p:bgRef idx="1001">
        <a:schemeClr val="bg1"/>
      </p:bgRef>
    </p:bg>
    <p:spTree>
      <p:nvGrpSpPr>
        <p:cNvPr id="1" name=""/>
        <p:cNvGrpSpPr/>
        <p:nvPr/>
      </p:nvGrpSpPr>
      <p:grpSpPr>
        <a:xfrm>
          <a:off x="0" y="0"/>
          <a:ext cx="0" cy="0"/>
          <a:chOff x="0" y="0"/>
          <a:chExt cx="0" cy="0"/>
        </a:xfrm>
      </p:grpSpPr>
      <p:sp>
        <p:nvSpPr>
          <p:cNvPr id="17" name="Rechteck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htec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hteck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platzhalt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de-DE" smtClean="0"/>
              <a:t>Textmasterformat bearbeiten</a:t>
            </a:r>
          </a:p>
        </p:txBody>
      </p:sp>
      <p:sp>
        <p:nvSpPr>
          <p:cNvPr id="13" name="Rechteck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hteck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ußzeilenplatzhalter 4"/>
          <p:cNvSpPr>
            <a:spLocks noGrp="1"/>
          </p:cNvSpPr>
          <p:nvPr>
            <p:ph type="ftr" sz="quarter" idx="11"/>
          </p:nvPr>
        </p:nvSpPr>
        <p:spPr/>
        <p:txBody>
          <a:bodyPr/>
          <a:lstStyle/>
          <a:p>
            <a:r>
              <a:rPr lang="de-DE" smtClean="0"/>
              <a:t>Vortrag PD Dr. Jutta Heinz, Ermlitz, 1. Juli 2011</a:t>
            </a:r>
            <a:endParaRPr lang="de-DE"/>
          </a:p>
        </p:txBody>
      </p:sp>
      <p:sp>
        <p:nvSpPr>
          <p:cNvPr id="4" name="Datumsplatzhalter 3"/>
          <p:cNvSpPr>
            <a:spLocks noGrp="1"/>
          </p:cNvSpPr>
          <p:nvPr>
            <p:ph type="dt" sz="half" idx="10"/>
          </p:nvPr>
        </p:nvSpPr>
        <p:spPr/>
        <p:txBody>
          <a:bodyPr/>
          <a:lstStyle/>
          <a:p>
            <a:fld id="{884625D6-1286-418F-8331-28E5950F74F1}" type="datetime1">
              <a:rPr lang="de-DE" smtClean="0"/>
              <a:t>30.06.2011</a:t>
            </a:fld>
            <a:endParaRPr lang="de-DE"/>
          </a:p>
        </p:txBody>
      </p:sp>
      <p:sp>
        <p:nvSpPr>
          <p:cNvPr id="8" name="Gerade Verbindung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Ellipse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lipse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Foliennummernplatzhalt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58624DF9-4480-4DE1-A7C3-6893360886B2}" type="slidenum">
              <a:rPr lang="de-DE" smtClean="0"/>
              <a:t>‹Nr.›</a:t>
            </a:fld>
            <a:endParaRPr lang="de-DE"/>
          </a:p>
        </p:txBody>
      </p:sp>
      <p:sp>
        <p:nvSpPr>
          <p:cNvPr id="2" name="Titel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de-DE" smtClean="0"/>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a:xfrm>
            <a:off x="301752" y="228600"/>
            <a:ext cx="8534400" cy="758952"/>
          </a:xfrm>
        </p:spPr>
        <p:txBody>
          <a:bodyPr/>
          <a:lstStyle/>
          <a:p>
            <a:r>
              <a:rPr kumimoji="0" lang="de-DE" smtClean="0"/>
              <a:t>Titelmasterformat durch Klicken bearbeiten</a:t>
            </a:r>
            <a:endParaRPr kumimoji="0" lang="en-US"/>
          </a:p>
        </p:txBody>
      </p:sp>
      <p:sp>
        <p:nvSpPr>
          <p:cNvPr id="5" name="Datumsplatzhalter 4"/>
          <p:cNvSpPr>
            <a:spLocks noGrp="1"/>
          </p:cNvSpPr>
          <p:nvPr>
            <p:ph type="dt" sz="half" idx="10"/>
          </p:nvPr>
        </p:nvSpPr>
        <p:spPr>
          <a:xfrm>
            <a:off x="5791200" y="6409944"/>
            <a:ext cx="3044952" cy="365760"/>
          </a:xfrm>
        </p:spPr>
        <p:txBody>
          <a:bodyPr/>
          <a:lstStyle/>
          <a:p>
            <a:fld id="{8752F256-524C-4DB4-88F7-64520092E3A9}" type="datetime1">
              <a:rPr lang="de-DE" smtClean="0"/>
              <a:t>30.06.2011</a:t>
            </a:fld>
            <a:endParaRPr lang="de-DE"/>
          </a:p>
        </p:txBody>
      </p:sp>
      <p:sp>
        <p:nvSpPr>
          <p:cNvPr id="6" name="Fußzeilenplatzhalter 5"/>
          <p:cNvSpPr>
            <a:spLocks noGrp="1"/>
          </p:cNvSpPr>
          <p:nvPr>
            <p:ph type="ftr" sz="quarter" idx="11"/>
          </p:nvPr>
        </p:nvSpPr>
        <p:spPr/>
        <p:txBody>
          <a:bodyPr/>
          <a:lstStyle/>
          <a:p>
            <a:r>
              <a:rPr lang="de-DE" smtClean="0"/>
              <a:t>Vortrag PD Dr. Jutta Heinz, Ermlitz, 1. Juli 2011</a:t>
            </a:r>
            <a:endParaRPr lang="de-DE"/>
          </a:p>
        </p:txBody>
      </p:sp>
      <p:sp>
        <p:nvSpPr>
          <p:cNvPr id="7" name="Foliennummernplatzhalter 6"/>
          <p:cNvSpPr>
            <a:spLocks noGrp="1"/>
          </p:cNvSpPr>
          <p:nvPr>
            <p:ph type="sldNum" sz="quarter" idx="12"/>
          </p:nvPr>
        </p:nvSpPr>
        <p:spPr/>
        <p:txBody>
          <a:bodyPr/>
          <a:lstStyle/>
          <a:p>
            <a:fld id="{58624DF9-4480-4DE1-A7C3-6893360886B2}" type="slidenum">
              <a:rPr lang="de-DE" smtClean="0"/>
              <a:t>‹Nr.›</a:t>
            </a:fld>
            <a:endParaRPr lang="de-DE"/>
          </a:p>
        </p:txBody>
      </p:sp>
      <p:sp>
        <p:nvSpPr>
          <p:cNvPr id="8" name="Gerade Verbindung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Inhaltsplatzhalter 9"/>
          <p:cNvSpPr>
            <a:spLocks noGrp="1"/>
          </p:cNvSpPr>
          <p:nvPr>
            <p:ph sz="half" idx="1"/>
          </p:nvPr>
        </p:nvSpPr>
        <p:spPr>
          <a:xfrm>
            <a:off x="301752" y="1371600"/>
            <a:ext cx="4038600" cy="4681728"/>
          </a:xfrm>
        </p:spPr>
        <p:txBody>
          <a:bodyPr/>
          <a:lstStyle>
            <a:lvl1pPr>
              <a:defRPr sz="2500"/>
            </a:lvl1p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12" name="Inhaltsplatzhalter 11"/>
          <p:cNvSpPr>
            <a:spLocks noGrp="1"/>
          </p:cNvSpPr>
          <p:nvPr>
            <p:ph sz="half" idx="2"/>
          </p:nvPr>
        </p:nvSpPr>
        <p:spPr>
          <a:xfrm>
            <a:off x="4800600" y="1371600"/>
            <a:ext cx="4038600" cy="4681728"/>
          </a:xfrm>
        </p:spPr>
        <p:txBody>
          <a:bodyPr/>
          <a:lstStyle>
            <a:lvl1pPr>
              <a:defRPr sz="2500"/>
            </a:lvl1p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Vergleich">
    <p:bg>
      <p:bgRef idx="1001">
        <a:schemeClr val="bg2"/>
      </p:bgRef>
    </p:bg>
    <p:spTree>
      <p:nvGrpSpPr>
        <p:cNvPr id="1" name=""/>
        <p:cNvGrpSpPr/>
        <p:nvPr/>
      </p:nvGrpSpPr>
      <p:grpSpPr>
        <a:xfrm>
          <a:off x="0" y="0"/>
          <a:ext cx="0" cy="0"/>
          <a:chOff x="0" y="0"/>
          <a:chExt cx="0" cy="0"/>
        </a:xfrm>
      </p:grpSpPr>
      <p:sp>
        <p:nvSpPr>
          <p:cNvPr id="10" name="Gerade Verbindung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hteck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hteck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hteck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hteck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hteck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platzhalt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de-DE" smtClean="0"/>
              <a:t>Textmasterformat bearbeiten</a:t>
            </a:r>
          </a:p>
        </p:txBody>
      </p:sp>
      <p:sp>
        <p:nvSpPr>
          <p:cNvPr id="4" name="Textplatzhalt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de-DE" smtClean="0"/>
              <a:t>Textmasterformat bearbeiten</a:t>
            </a:r>
          </a:p>
        </p:txBody>
      </p:sp>
      <p:sp>
        <p:nvSpPr>
          <p:cNvPr id="7" name="Datumsplatzhalter 6"/>
          <p:cNvSpPr>
            <a:spLocks noGrp="1"/>
          </p:cNvSpPr>
          <p:nvPr>
            <p:ph type="dt" sz="half" idx="10"/>
          </p:nvPr>
        </p:nvSpPr>
        <p:spPr/>
        <p:txBody>
          <a:bodyPr/>
          <a:lstStyle/>
          <a:p>
            <a:fld id="{4D88618A-3D0E-436D-8B65-C09059A9BA89}" type="datetime1">
              <a:rPr lang="de-DE" smtClean="0"/>
              <a:t>30.06.2011</a:t>
            </a:fld>
            <a:endParaRPr lang="de-DE"/>
          </a:p>
        </p:txBody>
      </p:sp>
      <p:sp>
        <p:nvSpPr>
          <p:cNvPr id="8" name="Fußzeilenplatzhalter 7"/>
          <p:cNvSpPr>
            <a:spLocks noGrp="1"/>
          </p:cNvSpPr>
          <p:nvPr>
            <p:ph type="ftr" sz="quarter" idx="11"/>
          </p:nvPr>
        </p:nvSpPr>
        <p:spPr>
          <a:xfrm>
            <a:off x="304800" y="6409944"/>
            <a:ext cx="3581400" cy="365760"/>
          </a:xfrm>
        </p:spPr>
        <p:txBody>
          <a:bodyPr/>
          <a:lstStyle/>
          <a:p>
            <a:r>
              <a:rPr lang="de-DE" smtClean="0"/>
              <a:t>Vortrag PD Dr. Jutta Heinz, Ermlitz, 1. Juli 2011</a:t>
            </a:r>
            <a:endParaRPr lang="de-DE"/>
          </a:p>
        </p:txBody>
      </p:sp>
      <p:sp>
        <p:nvSpPr>
          <p:cNvPr id="15" name="Gerade Verbindung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Inhaltsplatzhalter 23"/>
          <p:cNvSpPr>
            <a:spLocks noGrp="1"/>
          </p:cNvSpPr>
          <p:nvPr>
            <p:ph sz="quarter" idx="2"/>
          </p:nvPr>
        </p:nvSpPr>
        <p:spPr>
          <a:xfrm>
            <a:off x="301752" y="2471383"/>
            <a:ext cx="4041648" cy="3818404"/>
          </a:xfrm>
        </p:spPr>
        <p:txBody>
          <a:body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26" name="Inhaltsplatzhalter 25"/>
          <p:cNvSpPr>
            <a:spLocks noGrp="1"/>
          </p:cNvSpPr>
          <p:nvPr>
            <p:ph sz="quarter" idx="4"/>
          </p:nvPr>
        </p:nvSpPr>
        <p:spPr>
          <a:xfrm>
            <a:off x="4800600" y="2471383"/>
            <a:ext cx="4038600" cy="3822192"/>
          </a:xfrm>
        </p:spPr>
        <p:txBody>
          <a:body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25" name="Ellipse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Ellipse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Foliennummernplatzhalter 8"/>
          <p:cNvSpPr>
            <a:spLocks noGrp="1"/>
          </p:cNvSpPr>
          <p:nvPr>
            <p:ph type="sldNum" sz="quarter" idx="12"/>
          </p:nvPr>
        </p:nvSpPr>
        <p:spPr>
          <a:xfrm>
            <a:off x="4343400" y="1042416"/>
            <a:ext cx="457200" cy="441325"/>
          </a:xfrm>
        </p:spPr>
        <p:txBody>
          <a:bodyPr/>
          <a:lstStyle>
            <a:lvl1pPr algn="ctr">
              <a:defRPr/>
            </a:lvl1pPr>
          </a:lstStyle>
          <a:p>
            <a:fld id="{58624DF9-4480-4DE1-A7C3-6893360886B2}" type="slidenum">
              <a:rPr lang="de-DE" smtClean="0"/>
              <a:t>‹Nr.›</a:t>
            </a:fld>
            <a:endParaRPr lang="de-DE"/>
          </a:p>
        </p:txBody>
      </p:sp>
      <p:sp>
        <p:nvSpPr>
          <p:cNvPr id="23" name="Titel 22"/>
          <p:cNvSpPr>
            <a:spLocks noGrp="1"/>
          </p:cNvSpPr>
          <p:nvPr>
            <p:ph type="title"/>
          </p:nvPr>
        </p:nvSpPr>
        <p:spPr/>
        <p:txBody>
          <a:bodyPr rtlCol="0" anchor="b" anchorCtr="0"/>
          <a:lstStyle/>
          <a:p>
            <a:r>
              <a:rPr kumimoji="0" lang="de-DE" smtClean="0"/>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smtClean="0"/>
              <a:t>Titelmasterformat durch Klicken bearbeiten</a:t>
            </a:r>
            <a:endParaRPr kumimoji="0" lang="en-US"/>
          </a:p>
        </p:txBody>
      </p:sp>
      <p:sp>
        <p:nvSpPr>
          <p:cNvPr id="3" name="Datumsplatzhalter 2"/>
          <p:cNvSpPr>
            <a:spLocks noGrp="1"/>
          </p:cNvSpPr>
          <p:nvPr>
            <p:ph type="dt" sz="half" idx="10"/>
          </p:nvPr>
        </p:nvSpPr>
        <p:spPr/>
        <p:txBody>
          <a:bodyPr/>
          <a:lstStyle/>
          <a:p>
            <a:fld id="{EB4D2E8E-1237-4E68-B8D1-1C776F6082A8}" type="datetime1">
              <a:rPr lang="de-DE" smtClean="0"/>
              <a:t>30.06.2011</a:t>
            </a:fld>
            <a:endParaRPr lang="de-DE"/>
          </a:p>
        </p:txBody>
      </p:sp>
      <p:sp>
        <p:nvSpPr>
          <p:cNvPr id="4" name="Fußzeilenplatzhalter 3"/>
          <p:cNvSpPr>
            <a:spLocks noGrp="1"/>
          </p:cNvSpPr>
          <p:nvPr>
            <p:ph type="ftr" sz="quarter" idx="11"/>
          </p:nvPr>
        </p:nvSpPr>
        <p:spPr/>
        <p:txBody>
          <a:bodyPr/>
          <a:lstStyle/>
          <a:p>
            <a:r>
              <a:rPr lang="de-DE" smtClean="0"/>
              <a:t>Vortrag PD Dr. Jutta Heinz, Ermlitz, 1. Juli 2011</a:t>
            </a:r>
            <a:endParaRPr lang="de-DE"/>
          </a:p>
        </p:txBody>
      </p:sp>
      <p:sp>
        <p:nvSpPr>
          <p:cNvPr id="5" name="Foliennummernplatzhalter 4"/>
          <p:cNvSpPr>
            <a:spLocks noGrp="1"/>
          </p:cNvSpPr>
          <p:nvPr>
            <p:ph type="sldNum" sz="quarter" idx="12"/>
          </p:nvPr>
        </p:nvSpPr>
        <p:spPr>
          <a:xfrm>
            <a:off x="4343400" y="1036020"/>
            <a:ext cx="457200" cy="441325"/>
          </a:xfrm>
        </p:spPr>
        <p:txBody>
          <a:bodyPr/>
          <a:lstStyle/>
          <a:p>
            <a:fld id="{58624DF9-4480-4DE1-A7C3-6893360886B2}" type="slidenum">
              <a:rPr lang="de-DE" smtClean="0"/>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sp>
        <p:nvSpPr>
          <p:cNvPr id="7" name="Rechteck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hteck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hteck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hteck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hteck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hteck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umsplatzhalter 1"/>
          <p:cNvSpPr>
            <a:spLocks noGrp="1"/>
          </p:cNvSpPr>
          <p:nvPr>
            <p:ph type="dt" sz="half" idx="10"/>
          </p:nvPr>
        </p:nvSpPr>
        <p:spPr/>
        <p:txBody>
          <a:bodyPr/>
          <a:lstStyle/>
          <a:p>
            <a:fld id="{A0234B84-7A05-46DD-A126-3704DF74C3C0}" type="datetime1">
              <a:rPr lang="de-DE" smtClean="0"/>
              <a:t>30.06.2011</a:t>
            </a:fld>
            <a:endParaRPr lang="de-DE"/>
          </a:p>
        </p:txBody>
      </p:sp>
      <p:sp>
        <p:nvSpPr>
          <p:cNvPr id="3" name="Fußzeilenplatzhalter 2"/>
          <p:cNvSpPr>
            <a:spLocks noGrp="1"/>
          </p:cNvSpPr>
          <p:nvPr>
            <p:ph type="ftr" sz="quarter" idx="11"/>
          </p:nvPr>
        </p:nvSpPr>
        <p:spPr/>
        <p:txBody>
          <a:bodyPr/>
          <a:lstStyle/>
          <a:p>
            <a:r>
              <a:rPr lang="de-DE" smtClean="0"/>
              <a:t>Vortrag PD Dr. Jutta Heinz, Ermlitz, 1. Juli 2011</a:t>
            </a:r>
            <a:endParaRPr lang="de-DE"/>
          </a:p>
        </p:txBody>
      </p:sp>
      <p:sp>
        <p:nvSpPr>
          <p:cNvPr id="4" name="Foliennummernplatzhalt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58624DF9-4480-4DE1-A7C3-6893360886B2}" type="slidenum">
              <a:rPr lang="de-DE" smtClean="0"/>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alt mit Überschrift">
    <p:bg>
      <p:bgRef idx="1001">
        <a:schemeClr val="bg1"/>
      </p:bgRef>
    </p:bg>
    <p:spTree>
      <p:nvGrpSpPr>
        <p:cNvPr id="1" name=""/>
        <p:cNvGrpSpPr/>
        <p:nvPr/>
      </p:nvGrpSpPr>
      <p:grpSpPr>
        <a:xfrm>
          <a:off x="0" y="0"/>
          <a:ext cx="0" cy="0"/>
          <a:chOff x="0" y="0"/>
          <a:chExt cx="0" cy="0"/>
        </a:xfrm>
      </p:grpSpPr>
      <p:sp>
        <p:nvSpPr>
          <p:cNvPr id="19" name="Rechteck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htec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hteck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hteck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el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de-DE" smtClean="0"/>
              <a:t>Titelmasterformat durch Klicken bearbeiten</a:t>
            </a:r>
            <a:endParaRPr kumimoji="0" lang="en-US"/>
          </a:p>
        </p:txBody>
      </p:sp>
      <p:sp>
        <p:nvSpPr>
          <p:cNvPr id="3" name="Textplatzhalt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de-DE" smtClean="0"/>
              <a:t>Textmasterformat bearbeiten</a:t>
            </a:r>
          </a:p>
        </p:txBody>
      </p:sp>
      <p:sp>
        <p:nvSpPr>
          <p:cNvPr id="8" name="Rechteck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Gerade Verbindung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Inhaltsplatzhalter 19"/>
          <p:cNvSpPr>
            <a:spLocks noGrp="1"/>
          </p:cNvSpPr>
          <p:nvPr>
            <p:ph sz="quarter" idx="1"/>
          </p:nvPr>
        </p:nvSpPr>
        <p:spPr>
          <a:xfrm>
            <a:off x="3124200" y="685800"/>
            <a:ext cx="5638800" cy="5410200"/>
          </a:xfrm>
        </p:spPr>
        <p:txBody>
          <a:body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10" name="Ellipse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lipse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Foliennummernplatzhalt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58624DF9-4480-4DE1-A7C3-6893360886B2}" type="slidenum">
              <a:rPr lang="de-DE" smtClean="0"/>
              <a:t>‹Nr.›</a:t>
            </a:fld>
            <a:endParaRPr lang="de-DE"/>
          </a:p>
        </p:txBody>
      </p:sp>
      <p:sp>
        <p:nvSpPr>
          <p:cNvPr id="21" name="Rechteck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umsplatzhalter 4"/>
          <p:cNvSpPr>
            <a:spLocks noGrp="1"/>
          </p:cNvSpPr>
          <p:nvPr>
            <p:ph type="dt" sz="half" idx="10"/>
          </p:nvPr>
        </p:nvSpPr>
        <p:spPr/>
        <p:txBody>
          <a:bodyPr/>
          <a:lstStyle/>
          <a:p>
            <a:fld id="{FBAC7DD2-F081-4379-860A-B29304841150}" type="datetime1">
              <a:rPr lang="de-DE" smtClean="0"/>
              <a:t>30.06.2011</a:t>
            </a:fld>
            <a:endParaRPr lang="de-DE"/>
          </a:p>
        </p:txBody>
      </p:sp>
      <p:sp>
        <p:nvSpPr>
          <p:cNvPr id="6" name="Fußzeilenplatzhalter 5"/>
          <p:cNvSpPr>
            <a:spLocks noGrp="1"/>
          </p:cNvSpPr>
          <p:nvPr>
            <p:ph type="ftr" sz="quarter" idx="11"/>
          </p:nvPr>
        </p:nvSpPr>
        <p:spPr>
          <a:xfrm>
            <a:off x="301752" y="6410848"/>
            <a:ext cx="3383280" cy="365760"/>
          </a:xfrm>
        </p:spPr>
        <p:txBody>
          <a:bodyPr/>
          <a:lstStyle/>
          <a:p>
            <a:r>
              <a:rPr lang="de-DE" smtClean="0"/>
              <a:t>Vortrag PD Dr. Jutta Heinz, Ermlitz, 1. Juli 2011</a:t>
            </a:r>
            <a:endParaRPr lang="de-DE"/>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it Überschrift">
    <p:spTree>
      <p:nvGrpSpPr>
        <p:cNvPr id="1" name=""/>
        <p:cNvGrpSpPr/>
        <p:nvPr/>
      </p:nvGrpSpPr>
      <p:grpSpPr>
        <a:xfrm>
          <a:off x="0" y="0"/>
          <a:ext cx="0" cy="0"/>
          <a:chOff x="0" y="0"/>
          <a:chExt cx="0" cy="0"/>
        </a:xfrm>
      </p:grpSpPr>
      <p:sp>
        <p:nvSpPr>
          <p:cNvPr id="21" name="Gerade Verbindung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hteck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hteck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hteck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hteck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Ellipse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Ellipse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Foliennummernplatzhalter 6"/>
          <p:cNvSpPr>
            <a:spLocks noGrp="1"/>
          </p:cNvSpPr>
          <p:nvPr>
            <p:ph type="sldNum" sz="quarter" idx="12"/>
          </p:nvPr>
        </p:nvSpPr>
        <p:spPr>
          <a:xfrm>
            <a:off x="1371600" y="312738"/>
            <a:ext cx="457200" cy="441325"/>
          </a:xfrm>
        </p:spPr>
        <p:txBody>
          <a:bodyPr/>
          <a:lstStyle/>
          <a:p>
            <a:fld id="{58624DF9-4480-4DE1-A7C3-6893360886B2}" type="slidenum">
              <a:rPr lang="de-DE" smtClean="0"/>
              <a:t>‹Nr.›</a:t>
            </a:fld>
            <a:endParaRPr lang="de-DE"/>
          </a:p>
        </p:txBody>
      </p:sp>
      <p:sp>
        <p:nvSpPr>
          <p:cNvPr id="2" name="Titel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de-DE" smtClean="0"/>
              <a:t>Titelmasterformat durch Klicken bearbeiten</a:t>
            </a:r>
            <a:endParaRPr kumimoji="0" lang="en-US"/>
          </a:p>
        </p:txBody>
      </p:sp>
      <p:sp>
        <p:nvSpPr>
          <p:cNvPr id="3" name="Bildplatzhalter 2"/>
          <p:cNvSpPr>
            <a:spLocks noGrp="1"/>
          </p:cNvSpPr>
          <p:nvPr>
            <p:ph type="pic" idx="1"/>
          </p:nvPr>
        </p:nvSpPr>
        <p:spPr>
          <a:xfrm>
            <a:off x="3000375" y="609600"/>
            <a:ext cx="5867400" cy="4267200"/>
          </a:xfrm>
        </p:spPr>
        <p:txBody>
          <a:bodyPr/>
          <a:lstStyle>
            <a:lvl1pPr marL="0" indent="0">
              <a:buNone/>
              <a:defRPr sz="3200"/>
            </a:lvl1pPr>
          </a:lstStyle>
          <a:p>
            <a:r>
              <a:rPr kumimoji="0" lang="de-DE" smtClean="0"/>
              <a:t>Bild durch Klicken auf Symbol hinzufügen</a:t>
            </a:r>
            <a:endParaRPr kumimoji="0" lang="en-US" dirty="0"/>
          </a:p>
        </p:txBody>
      </p:sp>
      <p:sp>
        <p:nvSpPr>
          <p:cNvPr id="4" name="Textplatzhalt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de-DE" smtClean="0"/>
              <a:t>Textmasterformat bearbeiten</a:t>
            </a:r>
          </a:p>
        </p:txBody>
      </p:sp>
      <p:sp>
        <p:nvSpPr>
          <p:cNvPr id="22" name="Rechteck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umsplatzhalter 4"/>
          <p:cNvSpPr>
            <a:spLocks noGrp="1"/>
          </p:cNvSpPr>
          <p:nvPr>
            <p:ph type="dt" sz="half" idx="10"/>
          </p:nvPr>
        </p:nvSpPr>
        <p:spPr>
          <a:xfrm>
            <a:off x="5788152" y="6404984"/>
            <a:ext cx="3044952" cy="365760"/>
          </a:xfrm>
        </p:spPr>
        <p:txBody>
          <a:bodyPr/>
          <a:lstStyle/>
          <a:p>
            <a:fld id="{EDB35854-2F14-4C50-82C8-EC21E7AC3400}" type="datetime1">
              <a:rPr lang="de-DE" smtClean="0"/>
              <a:t>30.06.2011</a:t>
            </a:fld>
            <a:endParaRPr lang="de-DE"/>
          </a:p>
        </p:txBody>
      </p:sp>
      <p:sp>
        <p:nvSpPr>
          <p:cNvPr id="6" name="Fußzeilenplatzhalter 5"/>
          <p:cNvSpPr>
            <a:spLocks noGrp="1"/>
          </p:cNvSpPr>
          <p:nvPr>
            <p:ph type="ftr" sz="quarter" idx="11"/>
          </p:nvPr>
        </p:nvSpPr>
        <p:spPr>
          <a:xfrm>
            <a:off x="301752" y="6410848"/>
            <a:ext cx="3584448" cy="365760"/>
          </a:xfrm>
        </p:spPr>
        <p:txBody>
          <a:bodyPr/>
          <a:lstStyle/>
          <a:p>
            <a:r>
              <a:rPr lang="de-DE" smtClean="0"/>
              <a:t>Vortrag PD Dr. Jutta Heinz, Ermlitz, 1. Juli 2011</a:t>
            </a:r>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smtClean="0"/>
              <a:t>Titelmasterformat durch Klicken bearbeiten</a:t>
            </a:r>
            <a:endParaRPr kumimoji="0" lang="en-US"/>
          </a:p>
        </p:txBody>
      </p:sp>
      <p:sp>
        <p:nvSpPr>
          <p:cNvPr id="3" name="Vertikaler Textplatzhalter 2"/>
          <p:cNvSpPr>
            <a:spLocks noGrp="1"/>
          </p:cNvSpPr>
          <p:nvPr>
            <p:ph type="body" orient="vert" idx="1"/>
          </p:nvPr>
        </p:nvSpPr>
        <p:spPr/>
        <p:txBody>
          <a:bodyPr vert="eaVert"/>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4" name="Datumsplatzhalter 3"/>
          <p:cNvSpPr>
            <a:spLocks noGrp="1"/>
          </p:cNvSpPr>
          <p:nvPr>
            <p:ph type="dt" sz="half" idx="10"/>
          </p:nvPr>
        </p:nvSpPr>
        <p:spPr/>
        <p:txBody>
          <a:bodyPr/>
          <a:lstStyle/>
          <a:p>
            <a:fld id="{144B26BB-B402-4DA6-AE61-DDFC6F886F33}" type="datetime1">
              <a:rPr lang="de-DE" smtClean="0"/>
              <a:t>30.06.2011</a:t>
            </a:fld>
            <a:endParaRPr lang="de-DE"/>
          </a:p>
        </p:txBody>
      </p:sp>
      <p:sp>
        <p:nvSpPr>
          <p:cNvPr id="5" name="Fußzeilenplatzhalter 4"/>
          <p:cNvSpPr>
            <a:spLocks noGrp="1"/>
          </p:cNvSpPr>
          <p:nvPr>
            <p:ph type="ftr" sz="quarter" idx="11"/>
          </p:nvPr>
        </p:nvSpPr>
        <p:spPr/>
        <p:txBody>
          <a:bodyPr/>
          <a:lstStyle/>
          <a:p>
            <a:r>
              <a:rPr lang="de-DE" smtClean="0"/>
              <a:t>Vortrag PD Dr. Jutta Heinz, Ermlitz, 1. Juli 2011</a:t>
            </a:r>
            <a:endParaRPr lang="de-DE"/>
          </a:p>
        </p:txBody>
      </p:sp>
      <p:sp>
        <p:nvSpPr>
          <p:cNvPr id="6" name="Foliennummernplatzhalter 5"/>
          <p:cNvSpPr>
            <a:spLocks noGrp="1"/>
          </p:cNvSpPr>
          <p:nvPr>
            <p:ph type="sldNum" sz="quarter" idx="12"/>
          </p:nvPr>
        </p:nvSpPr>
        <p:spPr/>
        <p:txBody>
          <a:bodyPr/>
          <a:lstStyle/>
          <a:p>
            <a:fld id="{58624DF9-4480-4DE1-A7C3-6893360886B2}" type="slidenum">
              <a:rPr lang="de-DE" smtClean="0"/>
              <a:t>‹Nr.›</a:t>
            </a:fld>
            <a:endParaRPr lang="de-DE"/>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kaler Titel und Text">
    <p:bg>
      <p:bgRef idx="1001">
        <a:schemeClr val="bg2"/>
      </p:bgRef>
    </p:bg>
    <p:spTree>
      <p:nvGrpSpPr>
        <p:cNvPr id="1" name=""/>
        <p:cNvGrpSpPr/>
        <p:nvPr/>
      </p:nvGrpSpPr>
      <p:grpSpPr>
        <a:xfrm>
          <a:off x="0" y="0"/>
          <a:ext cx="0" cy="0"/>
          <a:chOff x="0" y="0"/>
          <a:chExt cx="0" cy="0"/>
        </a:xfrm>
      </p:grpSpPr>
      <p:sp>
        <p:nvSpPr>
          <p:cNvPr id="7" name="Rechteck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hteck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hteck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hteck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hteck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hteck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Gerade Verbindung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Ellipse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lipse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Foliennummernplatzhalter 5"/>
          <p:cNvSpPr>
            <a:spLocks noGrp="1"/>
          </p:cNvSpPr>
          <p:nvPr>
            <p:ph type="sldNum" sz="quarter" idx="12"/>
          </p:nvPr>
        </p:nvSpPr>
        <p:spPr>
          <a:xfrm>
            <a:off x="6915912" y="3009901"/>
            <a:ext cx="457200" cy="441325"/>
          </a:xfrm>
        </p:spPr>
        <p:txBody>
          <a:bodyPr/>
          <a:lstStyle/>
          <a:p>
            <a:fld id="{58624DF9-4480-4DE1-A7C3-6893360886B2}" type="slidenum">
              <a:rPr lang="de-DE" smtClean="0"/>
              <a:t>‹Nr.›</a:t>
            </a:fld>
            <a:endParaRPr lang="de-DE"/>
          </a:p>
        </p:txBody>
      </p:sp>
      <p:sp>
        <p:nvSpPr>
          <p:cNvPr id="3" name="Vertikaler Textplatzhalter 2"/>
          <p:cNvSpPr>
            <a:spLocks noGrp="1"/>
          </p:cNvSpPr>
          <p:nvPr>
            <p:ph type="body" orient="vert" idx="1"/>
          </p:nvPr>
        </p:nvSpPr>
        <p:spPr>
          <a:xfrm>
            <a:off x="304800" y="304800"/>
            <a:ext cx="6553200" cy="5821366"/>
          </a:xfrm>
        </p:spPr>
        <p:txBody>
          <a:bodyPr vert="eaVert"/>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4" name="Datumsplatzhalter 3"/>
          <p:cNvSpPr>
            <a:spLocks noGrp="1"/>
          </p:cNvSpPr>
          <p:nvPr>
            <p:ph type="dt" sz="half" idx="10"/>
          </p:nvPr>
        </p:nvSpPr>
        <p:spPr/>
        <p:txBody>
          <a:bodyPr/>
          <a:lstStyle/>
          <a:p>
            <a:fld id="{49FF000E-E484-44D3-AC60-E1D9B8E6A249}" type="datetime1">
              <a:rPr lang="de-DE" smtClean="0"/>
              <a:t>30.06.2011</a:t>
            </a:fld>
            <a:endParaRPr lang="de-DE"/>
          </a:p>
        </p:txBody>
      </p:sp>
      <p:sp>
        <p:nvSpPr>
          <p:cNvPr id="5" name="Fußzeilenplatzhalter 4"/>
          <p:cNvSpPr>
            <a:spLocks noGrp="1"/>
          </p:cNvSpPr>
          <p:nvPr>
            <p:ph type="ftr" sz="quarter" idx="11"/>
          </p:nvPr>
        </p:nvSpPr>
        <p:spPr/>
        <p:txBody>
          <a:bodyPr/>
          <a:lstStyle/>
          <a:p>
            <a:r>
              <a:rPr lang="de-DE" smtClean="0"/>
              <a:t>Vortrag PD Dr. Jutta Heinz, Ermlitz, 1. Juli 2011</a:t>
            </a:r>
            <a:endParaRPr lang="de-DE"/>
          </a:p>
        </p:txBody>
      </p:sp>
      <p:sp>
        <p:nvSpPr>
          <p:cNvPr id="2" name="Vertikaler Titel 1"/>
          <p:cNvSpPr>
            <a:spLocks noGrp="1"/>
          </p:cNvSpPr>
          <p:nvPr>
            <p:ph type="title" orient="vert"/>
          </p:nvPr>
        </p:nvSpPr>
        <p:spPr>
          <a:xfrm>
            <a:off x="7391400" y="304801"/>
            <a:ext cx="1447800" cy="5851525"/>
          </a:xfrm>
        </p:spPr>
        <p:txBody>
          <a:bodyPr vert="eaVert"/>
          <a:lstStyle/>
          <a:p>
            <a:r>
              <a:rPr kumimoji="0" lang="de-DE" smtClean="0"/>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hteck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hteck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umsplatzhalt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29093BB0-5888-4C67-A581-DE34C0CAC25E}" type="datetime1">
              <a:rPr lang="de-DE" smtClean="0"/>
              <a:t>30.06.2011</a:t>
            </a:fld>
            <a:endParaRPr lang="de-DE"/>
          </a:p>
        </p:txBody>
      </p:sp>
      <p:sp>
        <p:nvSpPr>
          <p:cNvPr id="3" name="Fußzeilenplatzhalt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r>
              <a:rPr lang="de-DE" smtClean="0"/>
              <a:t>Vortrag PD Dr. Jutta Heinz, Ermlitz, 1. Juli 2011</a:t>
            </a:r>
            <a:endParaRPr lang="de-DE"/>
          </a:p>
        </p:txBody>
      </p:sp>
      <p:sp>
        <p:nvSpPr>
          <p:cNvPr id="8" name="Rechteck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Gerade Verbindung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Ellipse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lipse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Foliennummernplatzhalt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58624DF9-4480-4DE1-A7C3-6893360886B2}" type="slidenum">
              <a:rPr lang="de-DE" smtClean="0"/>
              <a:t>‹Nr.›</a:t>
            </a:fld>
            <a:endParaRPr lang="de-DE"/>
          </a:p>
        </p:txBody>
      </p:sp>
      <p:sp>
        <p:nvSpPr>
          <p:cNvPr id="22" name="Titelplatzhalter 21"/>
          <p:cNvSpPr>
            <a:spLocks noGrp="1"/>
          </p:cNvSpPr>
          <p:nvPr>
            <p:ph type="title"/>
          </p:nvPr>
        </p:nvSpPr>
        <p:spPr>
          <a:xfrm>
            <a:off x="301752" y="228600"/>
            <a:ext cx="8534400" cy="758952"/>
          </a:xfrm>
          <a:prstGeom prst="rect">
            <a:avLst/>
          </a:prstGeom>
        </p:spPr>
        <p:txBody>
          <a:bodyPr vert="horz" anchor="b">
            <a:normAutofit/>
          </a:bodyPr>
          <a:lstStyle/>
          <a:p>
            <a:r>
              <a:rPr kumimoji="0" lang="de-DE" smtClean="0"/>
              <a:t>Titelmasterformat durch Klicken bearbeiten</a:t>
            </a:r>
            <a:endParaRPr kumimoji="0" lang="en-US"/>
          </a:p>
        </p:txBody>
      </p:sp>
      <p:sp>
        <p:nvSpPr>
          <p:cNvPr id="13" name="Textplatzhalt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de-DE" smtClean="0"/>
              <a:t>Textmasterformat bearbeiten</a:t>
            </a:r>
          </a:p>
          <a:p>
            <a:pPr lvl="1" eaLnBrk="1" latinLnBrk="0" hangingPunct="1"/>
            <a:r>
              <a:rPr kumimoji="0" lang="de-DE" smtClean="0"/>
              <a:t>Zweite Ebene</a:t>
            </a:r>
          </a:p>
          <a:p>
            <a:pPr lvl="2" eaLnBrk="1" latinLnBrk="0" hangingPunct="1"/>
            <a:r>
              <a:rPr kumimoji="0" lang="de-DE" smtClean="0"/>
              <a:t>Dritte Ebene</a:t>
            </a:r>
          </a:p>
          <a:p>
            <a:pPr lvl="3" eaLnBrk="1" latinLnBrk="0" hangingPunct="1"/>
            <a:r>
              <a:rPr kumimoji="0" lang="de-DE" smtClean="0"/>
              <a:t>Vierte Ebene</a:t>
            </a:r>
          </a:p>
          <a:p>
            <a:pPr lvl="4" eaLnBrk="1" latinLnBrk="0" hangingPunct="1"/>
            <a:r>
              <a:rPr kumimoji="0" lang="de-DE" smtClean="0"/>
              <a:t>Fünfte Ebene</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g"/><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4.jpg"/><Relationship Id="rId7" Type="http://schemas.openxmlformats.org/officeDocument/2006/relationships/image" Target="../media/image20.jpg"/><Relationship Id="rId2" Type="http://schemas.openxmlformats.org/officeDocument/2006/relationships/image" Target="../media/image16.jpg"/><Relationship Id="rId1" Type="http://schemas.openxmlformats.org/officeDocument/2006/relationships/slideLayout" Target="../slideLayouts/slideLayout2.xml"/><Relationship Id="rId6" Type="http://schemas.openxmlformats.org/officeDocument/2006/relationships/image" Target="../media/image19.jpg"/><Relationship Id="rId11" Type="http://schemas.openxmlformats.org/officeDocument/2006/relationships/image" Target="../media/image23.jpg"/><Relationship Id="rId5" Type="http://schemas.openxmlformats.org/officeDocument/2006/relationships/image" Target="../media/image18.jpg"/><Relationship Id="rId10" Type="http://schemas.openxmlformats.org/officeDocument/2006/relationships/image" Target="../media/image22.jpeg"/><Relationship Id="rId4" Type="http://schemas.openxmlformats.org/officeDocument/2006/relationships/image" Target="../media/image17.jpeg"/><Relationship Id="rId9" Type="http://schemas.openxmlformats.org/officeDocument/2006/relationships/image" Target="../media/image2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idx="1"/>
          </p:nvPr>
        </p:nvSpPr>
        <p:spPr/>
        <p:txBody>
          <a:bodyPr/>
          <a:lstStyle/>
          <a:p>
            <a:endParaRPr lang="de-DE" dirty="0"/>
          </a:p>
        </p:txBody>
      </p:sp>
      <p:sp>
        <p:nvSpPr>
          <p:cNvPr id="2" name="Titel 1"/>
          <p:cNvSpPr>
            <a:spLocks noGrp="1"/>
          </p:cNvSpPr>
          <p:nvPr>
            <p:ph type="ctrTitle"/>
          </p:nvPr>
        </p:nvSpPr>
        <p:spPr>
          <a:xfrm>
            <a:off x="685800" y="381000"/>
            <a:ext cx="7772400" cy="1967880"/>
          </a:xfrm>
          <a:effectLst>
            <a:outerShdw blurRad="50800" dist="38100" dir="5400000" algn="t" rotWithShape="0">
              <a:prstClr val="black">
                <a:alpha val="40000"/>
              </a:prstClr>
            </a:outerShdw>
          </a:effectLst>
        </p:spPr>
        <p:txBody>
          <a:bodyPr>
            <a:normAutofit fontScale="90000"/>
          </a:bodyPr>
          <a:lstStyle/>
          <a:p>
            <a:r>
              <a:rPr lang="de-DE" sz="2200" dirty="0" smtClean="0"/>
              <a:t>„Der leichte, </a:t>
            </a:r>
            <a:r>
              <a:rPr lang="de-DE" sz="2200" dirty="0" err="1" smtClean="0"/>
              <a:t>faßliche</a:t>
            </a:r>
            <a:r>
              <a:rPr lang="de-DE" sz="2200" dirty="0" smtClean="0"/>
              <a:t>, gefällige Philosophie für die Welt“  Popularphilosophie und Ästhetik des Vergnügens</a:t>
            </a:r>
            <a:br>
              <a:rPr lang="de-DE" sz="2200" dirty="0" smtClean="0"/>
            </a:br>
            <a:r>
              <a:rPr lang="de-DE" sz="2200" dirty="0" smtClean="0"/>
              <a:t>im Leipzig der Spätaufklärung</a:t>
            </a:r>
            <a:br>
              <a:rPr lang="de-DE" sz="2200" dirty="0" smtClean="0"/>
            </a:br>
            <a:r>
              <a:rPr lang="de-DE" sz="2200" dirty="0" smtClean="0"/>
              <a:t/>
            </a:r>
            <a:br>
              <a:rPr lang="de-DE" sz="2200" dirty="0" smtClean="0"/>
            </a:br>
            <a:r>
              <a:rPr lang="de-DE" sz="2000" dirty="0" smtClean="0">
                <a:solidFill>
                  <a:schemeClr val="tx1"/>
                </a:solidFill>
              </a:rPr>
              <a:t>Impulsreferat zur Konferenz</a:t>
            </a:r>
            <a:br>
              <a:rPr lang="de-DE" sz="2000" dirty="0" smtClean="0">
                <a:solidFill>
                  <a:schemeClr val="tx1"/>
                </a:solidFill>
              </a:rPr>
            </a:br>
            <a:r>
              <a:rPr lang="de-DE" sz="2000" dirty="0" smtClean="0">
                <a:solidFill>
                  <a:schemeClr val="tx1"/>
                </a:solidFill>
              </a:rPr>
              <a:t>„Herrenhaus und Kultur-Gut </a:t>
            </a:r>
            <a:r>
              <a:rPr lang="de-DE" sz="2000" dirty="0" err="1" smtClean="0">
                <a:solidFill>
                  <a:schemeClr val="tx1"/>
                </a:solidFill>
              </a:rPr>
              <a:t>Ermlitz</a:t>
            </a:r>
            <a:r>
              <a:rPr lang="de-DE" sz="2000" dirty="0" smtClean="0">
                <a:solidFill>
                  <a:schemeClr val="tx1"/>
                </a:solidFill>
              </a:rPr>
              <a:t>. </a:t>
            </a:r>
            <a:br>
              <a:rPr lang="de-DE" sz="2000" dirty="0" smtClean="0">
                <a:solidFill>
                  <a:schemeClr val="tx1"/>
                </a:solidFill>
              </a:rPr>
            </a:br>
            <a:r>
              <a:rPr lang="de-DE" sz="2000" dirty="0" smtClean="0">
                <a:solidFill>
                  <a:schemeClr val="tx1"/>
                </a:solidFill>
              </a:rPr>
              <a:t>Schauplatz und Musenhort der Sächsischen Romantik"</a:t>
            </a:r>
            <a:endParaRPr lang="de-DE" sz="2400" dirty="0"/>
          </a:p>
        </p:txBody>
      </p:sp>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1680" y="2780928"/>
            <a:ext cx="5292080" cy="3569214"/>
          </a:xfrm>
          <a:prstGeom prst="rect">
            <a:avLst/>
          </a:prstGeom>
        </p:spPr>
      </p:pic>
    </p:spTree>
    <p:extLst>
      <p:ext uri="{BB962C8B-B14F-4D97-AF65-F5344CB8AC3E}">
        <p14:creationId xmlns:p14="http://schemas.microsoft.com/office/powerpoint/2010/main" val="19701199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a:xfrm>
            <a:off x="301752" y="1412776"/>
            <a:ext cx="4040188" cy="844198"/>
          </a:xfrm>
        </p:spPr>
        <p:txBody>
          <a:bodyPr/>
          <a:lstStyle/>
          <a:p>
            <a:r>
              <a:rPr lang="de-DE" sz="1800" dirty="0" smtClean="0"/>
              <a:t>Georg </a:t>
            </a:r>
            <a:r>
              <a:rPr lang="de-DE" sz="1800" dirty="0" err="1" smtClean="0"/>
              <a:t>Witkowski</a:t>
            </a:r>
            <a:r>
              <a:rPr lang="de-DE" sz="1800" dirty="0" smtClean="0"/>
              <a:t>, </a:t>
            </a:r>
          </a:p>
          <a:p>
            <a:r>
              <a:rPr lang="de-DE" sz="1800" i="1" dirty="0" smtClean="0"/>
              <a:t>Geschichte des literarischen Lebens in Leipzig (1909)</a:t>
            </a:r>
            <a:endParaRPr lang="de-DE" sz="1800" i="1" dirty="0"/>
          </a:p>
        </p:txBody>
      </p:sp>
      <p:sp>
        <p:nvSpPr>
          <p:cNvPr id="3" name="Textplatzhalter 2"/>
          <p:cNvSpPr>
            <a:spLocks noGrp="1"/>
          </p:cNvSpPr>
          <p:nvPr>
            <p:ph type="body" sz="half" idx="3"/>
          </p:nvPr>
        </p:nvSpPr>
        <p:spPr>
          <a:xfrm>
            <a:off x="4791330" y="1412776"/>
            <a:ext cx="4041775" cy="842744"/>
          </a:xfrm>
        </p:spPr>
        <p:txBody>
          <a:bodyPr/>
          <a:lstStyle/>
          <a:p>
            <a:r>
              <a:rPr lang="de-DE" sz="1800" i="1" dirty="0" smtClean="0"/>
              <a:t>Das literarische Leipzig. Kulturhistorisches Mosaik einer Buchstadt (1995)</a:t>
            </a:r>
            <a:endParaRPr lang="de-DE" sz="1800" i="1" dirty="0"/>
          </a:p>
        </p:txBody>
      </p:sp>
      <p:sp>
        <p:nvSpPr>
          <p:cNvPr id="4" name="Fußzeilenplatzhalter 3"/>
          <p:cNvSpPr>
            <a:spLocks noGrp="1"/>
          </p:cNvSpPr>
          <p:nvPr>
            <p:ph type="ftr" sz="quarter" idx="11"/>
          </p:nvPr>
        </p:nvSpPr>
        <p:spPr/>
        <p:txBody>
          <a:bodyPr/>
          <a:lstStyle/>
          <a:p>
            <a:r>
              <a:rPr lang="de-DE" smtClean="0"/>
              <a:t>Vortrag PD Dr. Jutta Heinz, Ermlitz, 1. Juli 2011</a:t>
            </a:r>
            <a:endParaRPr lang="de-DE"/>
          </a:p>
        </p:txBody>
      </p:sp>
      <p:sp>
        <p:nvSpPr>
          <p:cNvPr id="5" name="Inhaltsplatzhalter 4"/>
          <p:cNvSpPr>
            <a:spLocks noGrp="1"/>
          </p:cNvSpPr>
          <p:nvPr>
            <p:ph sz="quarter" idx="2"/>
          </p:nvPr>
        </p:nvSpPr>
        <p:spPr/>
        <p:txBody>
          <a:bodyPr>
            <a:normAutofit/>
          </a:bodyPr>
          <a:lstStyle/>
          <a:p>
            <a:pPr marL="0" indent="0">
              <a:buNone/>
            </a:pPr>
            <a:r>
              <a:rPr lang="de-DE" sz="1600" dirty="0"/>
              <a:t>Es wäre ein Irrtum, wollte man annehmen, daß dieses große Staubecken der Literatur das umgebende Erdreich in besonderem Maße ertragfähig gemacht hätte. […] Aber es fehlt, wenige kurze Zeiträume ausgenommen, an führenden Gestalten, an innerer Energie und an Wirkung nach außen. Auch das literarische Interesse und Verständnis der Bevölkerung hat nie einen gewissen Durchschnittsgrad überstiegen. Leipzig verhielt sich neuen geistigen Bewegungen gegenüber stets ängstlich zurückhaltend oder gar feindselig.</a:t>
            </a:r>
          </a:p>
        </p:txBody>
      </p:sp>
      <p:sp>
        <p:nvSpPr>
          <p:cNvPr id="6" name="Inhaltsplatzhalter 5"/>
          <p:cNvSpPr>
            <a:spLocks noGrp="1"/>
          </p:cNvSpPr>
          <p:nvPr>
            <p:ph sz="quarter" idx="4"/>
          </p:nvPr>
        </p:nvSpPr>
        <p:spPr/>
        <p:txBody>
          <a:bodyPr>
            <a:normAutofit/>
          </a:bodyPr>
          <a:lstStyle/>
          <a:p>
            <a:pPr marL="0" indent="0">
              <a:buNone/>
            </a:pPr>
            <a:r>
              <a:rPr lang="de-DE" sz="1600" dirty="0" smtClean="0"/>
              <a:t>Leipzig </a:t>
            </a:r>
            <a:r>
              <a:rPr lang="de-DE" sz="1600" dirty="0"/>
              <a:t>hatte seine Vorreiterrolle auf dem Gebiete der Literatur endgültig verspielt. Zu orthodox-konservativ verhielten sich Stadt und Universität. Die dummdreiste bis penetrante Arroganz der Leipziger Eliten bildete kein Klima für originäres, </a:t>
            </a:r>
            <a:r>
              <a:rPr lang="de-DE" sz="1600" dirty="0" smtClean="0"/>
              <a:t>anspruchsvolles Kunstschaffen.</a:t>
            </a:r>
          </a:p>
          <a:p>
            <a:pPr marL="0" indent="0">
              <a:buNone/>
            </a:pPr>
            <a:endParaRPr lang="de-DE" sz="1600" dirty="0"/>
          </a:p>
        </p:txBody>
      </p:sp>
      <p:sp>
        <p:nvSpPr>
          <p:cNvPr id="7" name="Foliennummernplatzhalter 6"/>
          <p:cNvSpPr>
            <a:spLocks noGrp="1"/>
          </p:cNvSpPr>
          <p:nvPr>
            <p:ph type="sldNum" sz="quarter" idx="12"/>
          </p:nvPr>
        </p:nvSpPr>
        <p:spPr/>
        <p:txBody>
          <a:bodyPr/>
          <a:lstStyle/>
          <a:p>
            <a:fld id="{58624DF9-4480-4DE1-A7C3-6893360886B2}" type="slidenum">
              <a:rPr lang="de-DE" smtClean="0"/>
              <a:t>2</a:t>
            </a:fld>
            <a:endParaRPr lang="de-DE"/>
          </a:p>
        </p:txBody>
      </p:sp>
      <p:sp>
        <p:nvSpPr>
          <p:cNvPr id="8" name="Titel 7"/>
          <p:cNvSpPr>
            <a:spLocks noGrp="1"/>
          </p:cNvSpPr>
          <p:nvPr>
            <p:ph type="title"/>
          </p:nvPr>
        </p:nvSpPr>
        <p:spPr>
          <a:effectLst>
            <a:outerShdw blurRad="50800" dist="38100" dir="5400000" algn="t" rotWithShape="0">
              <a:prstClr val="black">
                <a:alpha val="40000"/>
              </a:prstClr>
            </a:outerShdw>
          </a:effectLst>
        </p:spPr>
        <p:txBody>
          <a:bodyPr>
            <a:normAutofit fontScale="90000"/>
          </a:bodyPr>
          <a:lstStyle/>
          <a:p>
            <a:r>
              <a:rPr lang="de-DE" sz="2400" dirty="0" smtClean="0"/>
              <a:t>„Flach ist mein Ufer, und seicht mein Bächlein“ –</a:t>
            </a:r>
            <a:br>
              <a:rPr lang="de-DE" sz="2400" dirty="0" smtClean="0"/>
            </a:br>
            <a:r>
              <a:rPr lang="de-DE" sz="2400" dirty="0" smtClean="0"/>
              <a:t>Die topologische Verurteilung der Leipziger Unterhaltungsliteratur</a:t>
            </a:r>
            <a:endParaRPr lang="de-DE" sz="2400" dirty="0"/>
          </a:p>
        </p:txBody>
      </p:sp>
      <p:pic>
        <p:nvPicPr>
          <p:cNvPr id="9" name="Grafik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36096" y="4315944"/>
            <a:ext cx="2438400" cy="1905000"/>
          </a:xfrm>
          <a:prstGeom prst="rect">
            <a:avLst/>
          </a:prstGeom>
        </p:spPr>
      </p:pic>
    </p:spTree>
    <p:extLst>
      <p:ext uri="{BB962C8B-B14F-4D97-AF65-F5344CB8AC3E}">
        <p14:creationId xmlns:p14="http://schemas.microsoft.com/office/powerpoint/2010/main" val="38759243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a:xfrm>
            <a:off x="251520" y="1484784"/>
            <a:ext cx="5400600" cy="732974"/>
          </a:xfrm>
        </p:spPr>
        <p:txBody>
          <a:bodyPr/>
          <a:lstStyle/>
          <a:p>
            <a:r>
              <a:rPr lang="de-DE" dirty="0" smtClean="0"/>
              <a:t>Friedrich Schlegel (1772-1829)</a:t>
            </a:r>
            <a:endParaRPr lang="de-DE" dirty="0"/>
          </a:p>
        </p:txBody>
      </p:sp>
      <p:sp>
        <p:nvSpPr>
          <p:cNvPr id="3" name="Textplatzhalter 2"/>
          <p:cNvSpPr>
            <a:spLocks noGrp="1"/>
          </p:cNvSpPr>
          <p:nvPr>
            <p:ph type="body" sz="half" idx="3"/>
          </p:nvPr>
        </p:nvSpPr>
        <p:spPr>
          <a:xfrm>
            <a:off x="9972600" y="1268760"/>
            <a:ext cx="804721" cy="842744"/>
          </a:xfrm>
        </p:spPr>
        <p:txBody>
          <a:bodyPr/>
          <a:lstStyle/>
          <a:p>
            <a:endParaRPr lang="de-DE" dirty="0"/>
          </a:p>
        </p:txBody>
      </p:sp>
      <p:sp>
        <p:nvSpPr>
          <p:cNvPr id="4" name="Fußzeilenplatzhalter 3"/>
          <p:cNvSpPr>
            <a:spLocks noGrp="1"/>
          </p:cNvSpPr>
          <p:nvPr>
            <p:ph type="ftr" sz="quarter" idx="11"/>
          </p:nvPr>
        </p:nvSpPr>
        <p:spPr/>
        <p:txBody>
          <a:bodyPr/>
          <a:lstStyle/>
          <a:p>
            <a:r>
              <a:rPr lang="de-DE" smtClean="0"/>
              <a:t>Vortrag PD Dr. Jutta Heinz, Ermlitz, 1. Juli 2011</a:t>
            </a:r>
            <a:endParaRPr lang="de-DE"/>
          </a:p>
        </p:txBody>
      </p:sp>
      <p:sp>
        <p:nvSpPr>
          <p:cNvPr id="5" name="Inhaltsplatzhalter 4"/>
          <p:cNvSpPr>
            <a:spLocks noGrp="1"/>
          </p:cNvSpPr>
          <p:nvPr>
            <p:ph sz="quarter" idx="2"/>
          </p:nvPr>
        </p:nvSpPr>
        <p:spPr>
          <a:xfrm>
            <a:off x="301752" y="2471383"/>
            <a:ext cx="5710408" cy="3818404"/>
          </a:xfrm>
        </p:spPr>
        <p:txBody>
          <a:bodyPr>
            <a:normAutofit/>
          </a:bodyPr>
          <a:lstStyle/>
          <a:p>
            <a:pPr marL="0" indent="0">
              <a:buNone/>
            </a:pPr>
            <a:r>
              <a:rPr lang="de-DE" sz="1600" dirty="0"/>
              <a:t>Ferner der </a:t>
            </a:r>
            <a:r>
              <a:rPr lang="de-DE" sz="1600" i="1" dirty="0"/>
              <a:t>schneidende Kontrast der </a:t>
            </a:r>
            <a:r>
              <a:rPr lang="de-DE" sz="1600" i="1" dirty="0" err="1"/>
              <a:t>höhern</a:t>
            </a:r>
            <a:r>
              <a:rPr lang="de-DE" sz="1600" i="1" dirty="0"/>
              <a:t> und </a:t>
            </a:r>
            <a:r>
              <a:rPr lang="de-DE" sz="1600" i="1" dirty="0" err="1"/>
              <a:t>niedern</a:t>
            </a:r>
            <a:r>
              <a:rPr lang="de-DE" sz="1600" i="1" dirty="0"/>
              <a:t> Kunst.</a:t>
            </a:r>
            <a:r>
              <a:rPr lang="de-DE" sz="1600" dirty="0"/>
              <a:t> Ganz dicht nebeneinander existieren besonders jetzt zwei verschiedene Poesien nebeneinander, deren jede ihr eignes Publikum hat, und unbekümmert um die andre ihren Gang für sich geht. Sie nehmen nicht die geringste Notiz voneinander, außer, wenn sie zufällig aufeinander treffen, durch gegenseitige Verachtung und Spott; oft nicht ohne heimlichen Neid über die Popularität der einen oder die </a:t>
            </a:r>
            <a:r>
              <a:rPr lang="de-DE" sz="1600" dirty="0" err="1"/>
              <a:t>Vornehmigkeit</a:t>
            </a:r>
            <a:r>
              <a:rPr lang="de-DE" sz="1600" dirty="0"/>
              <a:t> der andern. Das Publikum, welches sich mit der </a:t>
            </a:r>
            <a:r>
              <a:rPr lang="de-DE" sz="1600" dirty="0" err="1"/>
              <a:t>gröbern</a:t>
            </a:r>
            <a:r>
              <a:rPr lang="de-DE" sz="1600" dirty="0"/>
              <a:t> Kost begnügt, ist naiv genug, jede Poesie, welche höhere Ansprüche macht, als für Gelehrte allein bestimmt, nur außerordentlichen Individuen oder doch nur </a:t>
            </a:r>
            <a:r>
              <a:rPr lang="de-DE" sz="1600" dirty="0" err="1"/>
              <a:t>seltnen</a:t>
            </a:r>
            <a:r>
              <a:rPr lang="de-DE" sz="1600" dirty="0"/>
              <a:t> festlichen Augenblicken angemessen, von der Hand zu weisen</a:t>
            </a:r>
            <a:r>
              <a:rPr lang="de-DE" sz="1600" dirty="0" smtClean="0"/>
              <a:t>.</a:t>
            </a:r>
          </a:p>
          <a:p>
            <a:pPr marL="0" indent="0">
              <a:buNone/>
            </a:pPr>
            <a:r>
              <a:rPr lang="de-DE" sz="1600" dirty="0" smtClean="0"/>
              <a:t>(</a:t>
            </a:r>
            <a:r>
              <a:rPr lang="de-DE" sz="1600" i="1" dirty="0" smtClean="0"/>
              <a:t>Über das Studium der griechischen Poesie, 1797)</a:t>
            </a:r>
            <a:endParaRPr lang="de-DE" sz="1600" dirty="0"/>
          </a:p>
        </p:txBody>
      </p:sp>
      <p:pic>
        <p:nvPicPr>
          <p:cNvPr id="10" name="Inhaltsplatzhalter 9"/>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6372200" y="2636912"/>
            <a:ext cx="2386498" cy="3167534"/>
          </a:xfrm>
        </p:spPr>
      </p:pic>
      <p:sp>
        <p:nvSpPr>
          <p:cNvPr id="7" name="Foliennummernplatzhalter 6"/>
          <p:cNvSpPr>
            <a:spLocks noGrp="1"/>
          </p:cNvSpPr>
          <p:nvPr>
            <p:ph type="sldNum" sz="quarter" idx="12"/>
          </p:nvPr>
        </p:nvSpPr>
        <p:spPr/>
        <p:txBody>
          <a:bodyPr/>
          <a:lstStyle/>
          <a:p>
            <a:fld id="{58624DF9-4480-4DE1-A7C3-6893360886B2}" type="slidenum">
              <a:rPr lang="de-DE" smtClean="0"/>
              <a:t>3</a:t>
            </a:fld>
            <a:endParaRPr lang="de-DE"/>
          </a:p>
        </p:txBody>
      </p:sp>
      <p:sp>
        <p:nvSpPr>
          <p:cNvPr id="8" name="Titel 7"/>
          <p:cNvSpPr>
            <a:spLocks noGrp="1"/>
          </p:cNvSpPr>
          <p:nvPr>
            <p:ph type="title"/>
          </p:nvPr>
        </p:nvSpPr>
        <p:spPr/>
        <p:txBody>
          <a:bodyPr>
            <a:normAutofit/>
          </a:bodyPr>
          <a:lstStyle/>
          <a:p>
            <a:r>
              <a:rPr lang="de-DE" sz="2400" dirty="0"/>
              <a:t>Popularphilosophie und </a:t>
            </a:r>
            <a:r>
              <a:rPr lang="de-DE" sz="2400" dirty="0" err="1"/>
              <a:t>Popularästhetik</a:t>
            </a:r>
            <a:endParaRPr lang="de-DE" sz="2400" dirty="0"/>
          </a:p>
        </p:txBody>
      </p:sp>
    </p:spTree>
    <p:extLst>
      <p:ext uri="{BB962C8B-B14F-4D97-AF65-F5344CB8AC3E}">
        <p14:creationId xmlns:p14="http://schemas.microsoft.com/office/powerpoint/2010/main" val="33455970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a:xfrm>
            <a:off x="301752" y="1524000"/>
            <a:ext cx="4918320" cy="732974"/>
          </a:xfrm>
        </p:spPr>
        <p:txBody>
          <a:bodyPr/>
          <a:lstStyle/>
          <a:p>
            <a:r>
              <a:rPr lang="de-DE" sz="1800" dirty="0" smtClean="0"/>
              <a:t>Christian Felix Weiße (1726-1804)</a:t>
            </a:r>
            <a:endParaRPr lang="de-DE" sz="1800" dirty="0"/>
          </a:p>
        </p:txBody>
      </p:sp>
      <p:sp>
        <p:nvSpPr>
          <p:cNvPr id="3" name="Textplatzhalter 2"/>
          <p:cNvSpPr>
            <a:spLocks noGrp="1"/>
          </p:cNvSpPr>
          <p:nvPr>
            <p:ph type="body" sz="half" idx="3"/>
          </p:nvPr>
        </p:nvSpPr>
        <p:spPr/>
        <p:txBody>
          <a:bodyPr/>
          <a:lstStyle/>
          <a:p>
            <a:endParaRPr lang="de-DE" sz="1800" dirty="0"/>
          </a:p>
        </p:txBody>
      </p:sp>
      <p:sp>
        <p:nvSpPr>
          <p:cNvPr id="4" name="Fußzeilenplatzhalter 3"/>
          <p:cNvSpPr>
            <a:spLocks noGrp="1"/>
          </p:cNvSpPr>
          <p:nvPr>
            <p:ph type="ftr" sz="quarter" idx="11"/>
          </p:nvPr>
        </p:nvSpPr>
        <p:spPr/>
        <p:txBody>
          <a:bodyPr/>
          <a:lstStyle/>
          <a:p>
            <a:r>
              <a:rPr lang="de-DE" smtClean="0"/>
              <a:t>Vortrag PD Dr. Jutta Heinz, Ermlitz, 1. Juli 2011</a:t>
            </a:r>
            <a:endParaRPr lang="de-DE"/>
          </a:p>
        </p:txBody>
      </p:sp>
      <p:sp>
        <p:nvSpPr>
          <p:cNvPr id="5" name="Inhaltsplatzhalter 4"/>
          <p:cNvSpPr>
            <a:spLocks noGrp="1"/>
          </p:cNvSpPr>
          <p:nvPr>
            <p:ph sz="quarter" idx="2"/>
          </p:nvPr>
        </p:nvSpPr>
        <p:spPr/>
        <p:txBody>
          <a:bodyPr>
            <a:normAutofit/>
          </a:bodyPr>
          <a:lstStyle/>
          <a:p>
            <a:pPr marL="0" indent="0">
              <a:buNone/>
            </a:pPr>
            <a:endParaRPr lang="de-DE" sz="1600" dirty="0" smtClean="0"/>
          </a:p>
          <a:p>
            <a:pPr marL="0" indent="0">
              <a:buNone/>
            </a:pPr>
            <a:endParaRPr lang="de-DE" sz="1600" dirty="0"/>
          </a:p>
          <a:p>
            <a:pPr marL="0" indent="0">
              <a:buNone/>
            </a:pPr>
            <a:r>
              <a:rPr lang="de-DE" sz="1600" dirty="0" smtClean="0"/>
              <a:t>Er </a:t>
            </a:r>
            <a:r>
              <a:rPr lang="de-DE" sz="1600" dirty="0" smtClean="0"/>
              <a:t>[der Dichter] soll der Lehrer des Volkes </a:t>
            </a:r>
            <a:r>
              <a:rPr lang="de-DE" sz="1600" dirty="0" err="1" smtClean="0"/>
              <a:t>seyn</a:t>
            </a:r>
            <a:r>
              <a:rPr lang="de-DE" sz="1600" dirty="0" smtClean="0"/>
              <a:t>; der leichte, </a:t>
            </a:r>
            <a:r>
              <a:rPr lang="de-DE" sz="1600" dirty="0" err="1" smtClean="0"/>
              <a:t>faßliche</a:t>
            </a:r>
            <a:r>
              <a:rPr lang="de-DE" sz="1600" dirty="0" smtClean="0"/>
              <a:t>, gefällige </a:t>
            </a:r>
            <a:r>
              <a:rPr lang="de-DE" sz="1600" dirty="0" err="1" smtClean="0"/>
              <a:t>Philosph</a:t>
            </a:r>
            <a:r>
              <a:rPr lang="de-DE" sz="1600" dirty="0" smtClean="0"/>
              <a:t> für die </a:t>
            </a:r>
            <a:r>
              <a:rPr lang="de-DE" sz="1600" dirty="0" smtClean="0"/>
              <a:t>Welt</a:t>
            </a:r>
            <a:r>
              <a:rPr lang="de-DE" sz="1600" dirty="0" smtClean="0"/>
              <a:t>.</a:t>
            </a:r>
          </a:p>
          <a:p>
            <a:pPr marL="0" indent="0">
              <a:buNone/>
            </a:pPr>
            <a:endParaRPr lang="de-DE" sz="1600" dirty="0" smtClean="0"/>
          </a:p>
          <a:p>
            <a:pPr marL="0" indent="0">
              <a:buNone/>
            </a:pPr>
            <a:r>
              <a:rPr lang="de-DE" sz="1600" dirty="0" smtClean="0"/>
              <a:t>(Rezension in der </a:t>
            </a:r>
            <a:r>
              <a:rPr lang="de-DE" sz="1600" i="1" dirty="0" smtClean="0"/>
              <a:t>Neuen Bibliothek der schönen Wissenschaften und der </a:t>
            </a:r>
            <a:r>
              <a:rPr lang="de-DE" sz="1600" i="1" dirty="0" err="1" smtClean="0"/>
              <a:t>freyen</a:t>
            </a:r>
            <a:r>
              <a:rPr lang="de-DE" sz="1600" i="1" dirty="0" smtClean="0"/>
              <a:t> Künste</a:t>
            </a:r>
            <a:r>
              <a:rPr lang="de-DE" sz="1600" dirty="0" smtClean="0"/>
              <a:t>, 1773)</a:t>
            </a:r>
            <a:endParaRPr lang="de-DE" sz="1600" dirty="0"/>
          </a:p>
        </p:txBody>
      </p:sp>
      <p:pic>
        <p:nvPicPr>
          <p:cNvPr id="9" name="Inhaltsplatzhalter 8"/>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5290542" y="2852936"/>
            <a:ext cx="2809850" cy="2809850"/>
          </a:xfrm>
        </p:spPr>
      </p:pic>
      <p:sp>
        <p:nvSpPr>
          <p:cNvPr id="7" name="Foliennummernplatzhalter 6"/>
          <p:cNvSpPr>
            <a:spLocks noGrp="1"/>
          </p:cNvSpPr>
          <p:nvPr>
            <p:ph type="sldNum" sz="quarter" idx="12"/>
          </p:nvPr>
        </p:nvSpPr>
        <p:spPr/>
        <p:txBody>
          <a:bodyPr/>
          <a:lstStyle/>
          <a:p>
            <a:fld id="{58624DF9-4480-4DE1-A7C3-6893360886B2}" type="slidenum">
              <a:rPr lang="de-DE" smtClean="0"/>
              <a:t>4</a:t>
            </a:fld>
            <a:endParaRPr lang="de-DE"/>
          </a:p>
        </p:txBody>
      </p:sp>
      <p:sp>
        <p:nvSpPr>
          <p:cNvPr id="8" name="Titel 7"/>
          <p:cNvSpPr>
            <a:spLocks noGrp="1"/>
          </p:cNvSpPr>
          <p:nvPr>
            <p:ph type="title"/>
          </p:nvPr>
        </p:nvSpPr>
        <p:spPr>
          <a:effectLst>
            <a:outerShdw blurRad="50800" dist="38100" dir="5400000" algn="t" rotWithShape="0">
              <a:prstClr val="black">
                <a:alpha val="40000"/>
              </a:prstClr>
            </a:outerShdw>
          </a:effectLst>
        </p:spPr>
        <p:txBody>
          <a:bodyPr>
            <a:normAutofit/>
          </a:bodyPr>
          <a:lstStyle/>
          <a:p>
            <a:r>
              <a:rPr lang="de-DE" sz="2400" dirty="0" smtClean="0"/>
              <a:t>Popularphilosophie und </a:t>
            </a:r>
            <a:r>
              <a:rPr lang="de-DE" sz="2400" dirty="0" err="1" smtClean="0"/>
              <a:t>Popularästhetik</a:t>
            </a:r>
            <a:endParaRPr lang="de-DE" sz="2400" dirty="0"/>
          </a:p>
        </p:txBody>
      </p:sp>
    </p:spTree>
    <p:extLst>
      <p:ext uri="{BB962C8B-B14F-4D97-AF65-F5344CB8AC3E}">
        <p14:creationId xmlns:p14="http://schemas.microsoft.com/office/powerpoint/2010/main" val="13663738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a:xfrm>
            <a:off x="301752" y="1524000"/>
            <a:ext cx="4846312" cy="732974"/>
          </a:xfrm>
        </p:spPr>
        <p:txBody>
          <a:bodyPr/>
          <a:lstStyle/>
          <a:p>
            <a:r>
              <a:rPr lang="de-DE" dirty="0" smtClean="0"/>
              <a:t>Christian </a:t>
            </a:r>
            <a:r>
              <a:rPr lang="de-DE" dirty="0" err="1" smtClean="0"/>
              <a:t>Garve</a:t>
            </a:r>
            <a:r>
              <a:rPr lang="de-DE" dirty="0" smtClean="0"/>
              <a:t> (1742-1798)</a:t>
            </a:r>
            <a:endParaRPr lang="de-DE" dirty="0"/>
          </a:p>
        </p:txBody>
      </p:sp>
      <p:sp>
        <p:nvSpPr>
          <p:cNvPr id="3" name="Textplatzhalter 2"/>
          <p:cNvSpPr>
            <a:spLocks noGrp="1"/>
          </p:cNvSpPr>
          <p:nvPr>
            <p:ph type="body" sz="half" idx="3"/>
          </p:nvPr>
        </p:nvSpPr>
        <p:spPr/>
        <p:txBody>
          <a:bodyPr/>
          <a:lstStyle/>
          <a:p>
            <a:endParaRPr lang="de-DE"/>
          </a:p>
        </p:txBody>
      </p:sp>
      <p:sp>
        <p:nvSpPr>
          <p:cNvPr id="4" name="Fußzeilenplatzhalter 3"/>
          <p:cNvSpPr>
            <a:spLocks noGrp="1"/>
          </p:cNvSpPr>
          <p:nvPr>
            <p:ph type="ftr" sz="quarter" idx="11"/>
          </p:nvPr>
        </p:nvSpPr>
        <p:spPr/>
        <p:txBody>
          <a:bodyPr/>
          <a:lstStyle/>
          <a:p>
            <a:r>
              <a:rPr lang="de-DE" smtClean="0"/>
              <a:t>Vortrag PD Dr. Jutta Heinz, Ermlitz, 1. Juli 2011</a:t>
            </a:r>
            <a:endParaRPr lang="de-DE"/>
          </a:p>
        </p:txBody>
      </p:sp>
      <p:sp>
        <p:nvSpPr>
          <p:cNvPr id="5" name="Inhaltsplatzhalter 4"/>
          <p:cNvSpPr>
            <a:spLocks noGrp="1"/>
          </p:cNvSpPr>
          <p:nvPr>
            <p:ph sz="quarter" idx="2"/>
          </p:nvPr>
        </p:nvSpPr>
        <p:spPr>
          <a:xfrm>
            <a:off x="301752" y="2471383"/>
            <a:ext cx="5782416" cy="3818404"/>
          </a:xfrm>
        </p:spPr>
        <p:txBody>
          <a:bodyPr>
            <a:normAutofit/>
          </a:bodyPr>
          <a:lstStyle/>
          <a:p>
            <a:pPr marL="0" indent="0">
              <a:buNone/>
            </a:pPr>
            <a:r>
              <a:rPr lang="de-DE" sz="1600" dirty="0"/>
              <a:t>Wenn ich auf die Denkungsart des größten </a:t>
            </a:r>
            <a:r>
              <a:rPr lang="de-DE" sz="1600" dirty="0" err="1"/>
              <a:t>Theils</a:t>
            </a:r>
            <a:r>
              <a:rPr lang="de-DE" sz="1600" dirty="0"/>
              <a:t> der Menschen sehe, für welche doch die Poesie, und besonders die theatralische, bestimmt ist; wenn ich auf meine eigne in den Zeiten sehe, wo ich mich erholen will, und diese Zeiten soll das Theater eigentlich ausfüllen: so werde ich gewahr, </a:t>
            </a:r>
            <a:r>
              <a:rPr lang="de-DE" sz="1600" dirty="0"/>
              <a:t>daß die unterhaltene und befriedigte Neugier</a:t>
            </a:r>
            <a:r>
              <a:rPr lang="de-DE" sz="1600" dirty="0" smtClean="0"/>
              <a:t>, </a:t>
            </a:r>
            <a:r>
              <a:rPr lang="de-DE" sz="1600" dirty="0" smtClean="0"/>
              <a:t>das </a:t>
            </a:r>
            <a:r>
              <a:rPr lang="de-DE" sz="1600" dirty="0"/>
              <a:t>Wohlgefallen an einer wunderbaren und natürlichen Begebenheit, die Erwartung, in die wir wegen des Erfolgs </a:t>
            </a:r>
            <a:r>
              <a:rPr lang="de-DE" sz="1600" dirty="0" err="1"/>
              <a:t>gesezt</a:t>
            </a:r>
            <a:r>
              <a:rPr lang="de-DE" sz="1600" dirty="0"/>
              <a:t> werden, die Grundlage von dem Vergnügen ausmache, das wir während der Anhörung des Stücks genießen, und daß das Vergnügen der Rührung und des Unterrichts nur einzelne Theile der Zeit ausfülle, die wir zu dieser </a:t>
            </a:r>
            <a:r>
              <a:rPr lang="de-DE" sz="1600" dirty="0" err="1"/>
              <a:t>Erlustigung</a:t>
            </a:r>
            <a:r>
              <a:rPr lang="de-DE" sz="1600" dirty="0"/>
              <a:t> bestimmen. </a:t>
            </a:r>
          </a:p>
          <a:p>
            <a:pPr marL="0" indent="0">
              <a:buNone/>
            </a:pPr>
            <a:r>
              <a:rPr lang="de-DE" sz="1600" dirty="0" smtClean="0"/>
              <a:t>(</a:t>
            </a:r>
            <a:r>
              <a:rPr lang="de-DE" sz="1600" i="1" dirty="0" smtClean="0"/>
              <a:t>Über das </a:t>
            </a:r>
            <a:r>
              <a:rPr lang="de-DE" sz="1600" i="1" dirty="0" err="1" smtClean="0"/>
              <a:t>Intereßierende</a:t>
            </a:r>
            <a:r>
              <a:rPr lang="de-DE" sz="1600" i="1" dirty="0" smtClean="0"/>
              <a:t>, Anhang, 1779)</a:t>
            </a:r>
            <a:endParaRPr lang="de-DE" sz="1600" dirty="0"/>
          </a:p>
        </p:txBody>
      </p:sp>
      <p:sp>
        <p:nvSpPr>
          <p:cNvPr id="7" name="Foliennummernplatzhalter 6"/>
          <p:cNvSpPr>
            <a:spLocks noGrp="1"/>
          </p:cNvSpPr>
          <p:nvPr>
            <p:ph type="sldNum" sz="quarter" idx="12"/>
          </p:nvPr>
        </p:nvSpPr>
        <p:spPr/>
        <p:txBody>
          <a:bodyPr/>
          <a:lstStyle/>
          <a:p>
            <a:fld id="{58624DF9-4480-4DE1-A7C3-6893360886B2}" type="slidenum">
              <a:rPr lang="de-DE" smtClean="0"/>
              <a:t>5</a:t>
            </a:fld>
            <a:endParaRPr lang="de-DE"/>
          </a:p>
        </p:txBody>
      </p:sp>
      <p:sp>
        <p:nvSpPr>
          <p:cNvPr id="8" name="Titel 7"/>
          <p:cNvSpPr>
            <a:spLocks noGrp="1"/>
          </p:cNvSpPr>
          <p:nvPr>
            <p:ph type="title"/>
          </p:nvPr>
        </p:nvSpPr>
        <p:spPr>
          <a:effectLst>
            <a:outerShdw blurRad="50800" dist="38100" dir="5400000" algn="t" rotWithShape="0">
              <a:prstClr val="black">
                <a:alpha val="40000"/>
              </a:prstClr>
            </a:outerShdw>
          </a:effectLst>
        </p:spPr>
        <p:txBody>
          <a:bodyPr>
            <a:normAutofit fontScale="90000"/>
          </a:bodyPr>
          <a:lstStyle/>
          <a:p>
            <a:r>
              <a:rPr lang="de-DE" sz="2400" dirty="0" smtClean="0"/>
              <a:t/>
            </a:r>
            <a:br>
              <a:rPr lang="de-DE" sz="2400" dirty="0" smtClean="0"/>
            </a:br>
            <a:r>
              <a:rPr lang="de-DE" sz="2400" dirty="0"/>
              <a:t/>
            </a:r>
            <a:br>
              <a:rPr lang="de-DE" sz="2400" dirty="0"/>
            </a:br>
            <a:r>
              <a:rPr lang="de-DE" sz="2400" dirty="0" smtClean="0"/>
              <a:t/>
            </a:r>
            <a:br>
              <a:rPr lang="de-DE" sz="2400" dirty="0" smtClean="0"/>
            </a:br>
            <a:r>
              <a:rPr lang="de-DE" sz="2400" dirty="0" smtClean="0"/>
              <a:t>Popularphilosophie und </a:t>
            </a:r>
            <a:r>
              <a:rPr lang="de-DE" sz="2400" dirty="0" err="1" smtClean="0"/>
              <a:t>Popularästhetik</a:t>
            </a:r>
            <a:endParaRPr lang="de-DE" sz="2400" dirty="0"/>
          </a:p>
        </p:txBody>
      </p:sp>
      <p:pic>
        <p:nvPicPr>
          <p:cNvPr id="12" name="Inhaltsplatzhalter 11"/>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6084168" y="2780928"/>
            <a:ext cx="2476500" cy="3105150"/>
          </a:xfrm>
        </p:spPr>
      </p:pic>
    </p:spTree>
    <p:extLst>
      <p:ext uri="{BB962C8B-B14F-4D97-AF65-F5344CB8AC3E}">
        <p14:creationId xmlns:p14="http://schemas.microsoft.com/office/powerpoint/2010/main" val="37182613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a:xfrm>
            <a:off x="251520" y="1556792"/>
            <a:ext cx="7272808" cy="732974"/>
          </a:xfrm>
        </p:spPr>
        <p:txBody>
          <a:bodyPr/>
          <a:lstStyle/>
          <a:p>
            <a:r>
              <a:rPr lang="de-DE" dirty="0" smtClean="0"/>
              <a:t>Ernst </a:t>
            </a:r>
            <a:r>
              <a:rPr lang="de-DE" dirty="0" err="1" smtClean="0"/>
              <a:t>Platner</a:t>
            </a:r>
            <a:r>
              <a:rPr lang="de-DE" dirty="0"/>
              <a:t> </a:t>
            </a:r>
            <a:r>
              <a:rPr lang="de-DE" dirty="0" smtClean="0"/>
              <a:t>(1744-1818)</a:t>
            </a:r>
            <a:endParaRPr lang="de-DE" dirty="0"/>
          </a:p>
        </p:txBody>
      </p:sp>
      <p:sp>
        <p:nvSpPr>
          <p:cNvPr id="3" name="Textplatzhalter 2"/>
          <p:cNvSpPr>
            <a:spLocks noGrp="1"/>
          </p:cNvSpPr>
          <p:nvPr>
            <p:ph type="body" sz="half" idx="3"/>
          </p:nvPr>
        </p:nvSpPr>
        <p:spPr/>
        <p:txBody>
          <a:bodyPr/>
          <a:lstStyle/>
          <a:p>
            <a:endParaRPr lang="de-DE"/>
          </a:p>
        </p:txBody>
      </p:sp>
      <p:sp>
        <p:nvSpPr>
          <p:cNvPr id="4" name="Fußzeilenplatzhalter 3"/>
          <p:cNvSpPr>
            <a:spLocks noGrp="1"/>
          </p:cNvSpPr>
          <p:nvPr>
            <p:ph type="ftr" sz="quarter" idx="11"/>
          </p:nvPr>
        </p:nvSpPr>
        <p:spPr/>
        <p:txBody>
          <a:bodyPr/>
          <a:lstStyle/>
          <a:p>
            <a:r>
              <a:rPr lang="de-DE" smtClean="0"/>
              <a:t>Vortrag PD Dr. Jutta Heinz, Ermlitz, 1. Juli 2011</a:t>
            </a:r>
            <a:endParaRPr lang="de-DE"/>
          </a:p>
        </p:txBody>
      </p:sp>
      <p:sp>
        <p:nvSpPr>
          <p:cNvPr id="5" name="Inhaltsplatzhalter 4"/>
          <p:cNvSpPr>
            <a:spLocks noGrp="1"/>
          </p:cNvSpPr>
          <p:nvPr>
            <p:ph sz="quarter" idx="2"/>
          </p:nvPr>
        </p:nvSpPr>
        <p:spPr>
          <a:xfrm>
            <a:off x="301752" y="2471383"/>
            <a:ext cx="4990328" cy="3818404"/>
          </a:xfrm>
        </p:spPr>
        <p:txBody>
          <a:bodyPr>
            <a:normAutofit lnSpcReduction="10000"/>
          </a:bodyPr>
          <a:lstStyle/>
          <a:p>
            <a:pPr marL="0" indent="0">
              <a:buNone/>
            </a:pPr>
            <a:r>
              <a:rPr lang="de-DE" sz="1600" dirty="0"/>
              <a:t>Die Künstler aber dachten entweder deutlich, oder fühlten nur dunkel, daß das Beste, was in der Welt ist, das </a:t>
            </a:r>
            <a:r>
              <a:rPr lang="de-DE" sz="1600" i="1" dirty="0"/>
              <a:t>Handeln</a:t>
            </a:r>
            <a:r>
              <a:rPr lang="de-DE" sz="1600" dirty="0"/>
              <a:t> </a:t>
            </a:r>
            <a:r>
              <a:rPr lang="de-DE" sz="1600" dirty="0" err="1"/>
              <a:t>sey</a:t>
            </a:r>
            <a:r>
              <a:rPr lang="de-DE" sz="1600" dirty="0"/>
              <a:t>, und zwar das Handeln nicht eben allein in dem sogenannten </a:t>
            </a:r>
            <a:r>
              <a:rPr lang="de-DE" sz="1600" i="1" dirty="0"/>
              <a:t>Geschäftsleben</a:t>
            </a:r>
            <a:r>
              <a:rPr lang="de-DE" sz="1600" dirty="0"/>
              <a:t>, sondern vielmehr das Handeln im </a:t>
            </a:r>
            <a:r>
              <a:rPr lang="de-DE" sz="1600" i="1" dirty="0"/>
              <a:t>wirklichen Leben</a:t>
            </a:r>
            <a:r>
              <a:rPr lang="de-DE" sz="1600" dirty="0"/>
              <a:t>, welches einzig und allein auf </a:t>
            </a:r>
            <a:r>
              <a:rPr lang="de-DE" sz="1600" i="1" dirty="0"/>
              <a:t>Empfindung </a:t>
            </a:r>
            <a:r>
              <a:rPr lang="de-DE" sz="1600" dirty="0"/>
              <a:t>beruht</a:t>
            </a:r>
            <a:r>
              <a:rPr lang="de-DE" sz="1600" dirty="0" smtClean="0"/>
              <a:t>.</a:t>
            </a:r>
          </a:p>
          <a:p>
            <a:pPr marL="0" indent="0">
              <a:buNone/>
            </a:pPr>
            <a:r>
              <a:rPr lang="de-DE" sz="1600" dirty="0" smtClean="0"/>
              <a:t> </a:t>
            </a:r>
            <a:endParaRPr lang="de-DE" sz="1600" dirty="0"/>
          </a:p>
          <a:p>
            <a:pPr marL="0" indent="0">
              <a:buNone/>
            </a:pPr>
            <a:r>
              <a:rPr lang="de-DE" sz="1600" dirty="0"/>
              <a:t>Es fehlt in der Welt an Empfindung, fahren sie fort, bei sich zu denken, es fehlt an Empfindung für die Natur und das Interesse der Menschheit, und ohne eben so besondere Veranstaltungen und Einrichtungen zu treffen, wie zum Besten der Bildung des Verstandes geschehen ist, hoffen wir doch diesem </a:t>
            </a:r>
            <a:r>
              <a:rPr lang="de-DE" sz="1600" dirty="0" err="1"/>
              <a:t>Uebel</a:t>
            </a:r>
            <a:r>
              <a:rPr lang="de-DE" sz="1600" dirty="0"/>
              <a:t> einigermaßen </a:t>
            </a:r>
            <a:r>
              <a:rPr lang="de-DE" sz="1600" dirty="0" smtClean="0"/>
              <a:t>abzuhelfen. </a:t>
            </a:r>
            <a:endParaRPr lang="de-DE" sz="1600" dirty="0" smtClean="0"/>
          </a:p>
          <a:p>
            <a:pPr marL="0" indent="0">
              <a:buNone/>
            </a:pPr>
            <a:endParaRPr lang="de-DE" sz="1600" dirty="0" smtClean="0"/>
          </a:p>
          <a:p>
            <a:pPr marL="0" indent="0">
              <a:buNone/>
            </a:pPr>
            <a:r>
              <a:rPr lang="de-DE" sz="1600" i="1" dirty="0" smtClean="0"/>
              <a:t>(Vorlesung über Ästhetik)</a:t>
            </a:r>
            <a:endParaRPr lang="de-DE" sz="1600" i="1" dirty="0"/>
          </a:p>
          <a:p>
            <a:pPr marL="0" indent="0">
              <a:buNone/>
            </a:pPr>
            <a:endParaRPr lang="de-DE" sz="1600" dirty="0"/>
          </a:p>
        </p:txBody>
      </p:sp>
      <p:pic>
        <p:nvPicPr>
          <p:cNvPr id="9" name="Inhaltsplatzhalter 8"/>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7236296" y="3032519"/>
            <a:ext cx="1754139" cy="2200647"/>
          </a:xfrm>
        </p:spPr>
      </p:pic>
      <p:sp>
        <p:nvSpPr>
          <p:cNvPr id="7" name="Foliennummernplatzhalter 6"/>
          <p:cNvSpPr>
            <a:spLocks noGrp="1"/>
          </p:cNvSpPr>
          <p:nvPr>
            <p:ph type="sldNum" sz="quarter" idx="12"/>
          </p:nvPr>
        </p:nvSpPr>
        <p:spPr/>
        <p:txBody>
          <a:bodyPr/>
          <a:lstStyle/>
          <a:p>
            <a:fld id="{58624DF9-4480-4DE1-A7C3-6893360886B2}" type="slidenum">
              <a:rPr lang="de-DE" smtClean="0"/>
              <a:t>6</a:t>
            </a:fld>
            <a:endParaRPr lang="de-DE"/>
          </a:p>
        </p:txBody>
      </p:sp>
      <p:sp>
        <p:nvSpPr>
          <p:cNvPr id="8" name="Titel 7"/>
          <p:cNvSpPr>
            <a:spLocks noGrp="1"/>
          </p:cNvSpPr>
          <p:nvPr>
            <p:ph type="title"/>
          </p:nvPr>
        </p:nvSpPr>
        <p:spPr>
          <a:effectLst>
            <a:outerShdw blurRad="50800" dist="38100" dir="5400000" algn="t" rotWithShape="0">
              <a:prstClr val="black">
                <a:alpha val="40000"/>
              </a:prstClr>
            </a:outerShdw>
          </a:effectLst>
        </p:spPr>
        <p:txBody>
          <a:bodyPr>
            <a:normAutofit/>
          </a:bodyPr>
          <a:lstStyle/>
          <a:p>
            <a:r>
              <a:rPr lang="de-DE" sz="2400" dirty="0" smtClean="0"/>
              <a:t>Popularphilosophie und </a:t>
            </a:r>
            <a:r>
              <a:rPr lang="de-DE" sz="2400" dirty="0" err="1" smtClean="0"/>
              <a:t>Popularästhetik</a:t>
            </a:r>
            <a:endParaRPr lang="de-DE" sz="2400" dirty="0"/>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0072" y="2636912"/>
            <a:ext cx="1872208" cy="2991862"/>
          </a:xfrm>
          <a:prstGeom prst="rect">
            <a:avLst/>
          </a:prstGeom>
        </p:spPr>
      </p:pic>
    </p:spTree>
    <p:extLst>
      <p:ext uri="{BB962C8B-B14F-4D97-AF65-F5344CB8AC3E}">
        <p14:creationId xmlns:p14="http://schemas.microsoft.com/office/powerpoint/2010/main" val="28008062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a:xfrm>
            <a:off x="301752" y="1524000"/>
            <a:ext cx="5926432" cy="732974"/>
          </a:xfrm>
        </p:spPr>
        <p:txBody>
          <a:bodyPr/>
          <a:lstStyle/>
          <a:p>
            <a:r>
              <a:rPr lang="de-DE" dirty="0" smtClean="0"/>
              <a:t>August Gottlieb Meißner (1753-1807)</a:t>
            </a:r>
            <a:endParaRPr lang="de-DE" dirty="0"/>
          </a:p>
        </p:txBody>
      </p:sp>
      <p:sp>
        <p:nvSpPr>
          <p:cNvPr id="3" name="Textplatzhalter 2"/>
          <p:cNvSpPr>
            <a:spLocks noGrp="1"/>
          </p:cNvSpPr>
          <p:nvPr>
            <p:ph type="body" sz="half" idx="3"/>
          </p:nvPr>
        </p:nvSpPr>
        <p:spPr>
          <a:xfrm>
            <a:off x="9468544" y="1556792"/>
            <a:ext cx="1092753" cy="626720"/>
          </a:xfrm>
        </p:spPr>
        <p:txBody>
          <a:bodyPr/>
          <a:lstStyle/>
          <a:p>
            <a:endParaRPr lang="de-DE" dirty="0"/>
          </a:p>
        </p:txBody>
      </p:sp>
      <p:sp>
        <p:nvSpPr>
          <p:cNvPr id="4" name="Fußzeilenplatzhalter 3"/>
          <p:cNvSpPr>
            <a:spLocks noGrp="1"/>
          </p:cNvSpPr>
          <p:nvPr>
            <p:ph type="ftr" sz="quarter" idx="11"/>
          </p:nvPr>
        </p:nvSpPr>
        <p:spPr/>
        <p:txBody>
          <a:bodyPr/>
          <a:lstStyle/>
          <a:p>
            <a:r>
              <a:rPr lang="de-DE" smtClean="0"/>
              <a:t>Vortrag PD Dr. Jutta Heinz, Ermlitz, 1. Juli 2011</a:t>
            </a:r>
            <a:endParaRPr lang="de-DE"/>
          </a:p>
        </p:txBody>
      </p:sp>
      <p:sp>
        <p:nvSpPr>
          <p:cNvPr id="5" name="Inhaltsplatzhalter 4"/>
          <p:cNvSpPr>
            <a:spLocks noGrp="1"/>
          </p:cNvSpPr>
          <p:nvPr>
            <p:ph sz="quarter" idx="2"/>
          </p:nvPr>
        </p:nvSpPr>
        <p:spPr>
          <a:xfrm>
            <a:off x="301752" y="2471383"/>
            <a:ext cx="4270248" cy="3818404"/>
          </a:xfrm>
        </p:spPr>
        <p:txBody>
          <a:bodyPr>
            <a:normAutofit/>
          </a:bodyPr>
          <a:lstStyle/>
          <a:p>
            <a:pPr marL="0" indent="0">
              <a:buNone/>
            </a:pPr>
            <a:endParaRPr lang="de-DE" sz="1800" dirty="0" smtClean="0"/>
          </a:p>
          <a:p>
            <a:pPr marL="0" indent="0">
              <a:buNone/>
            </a:pPr>
            <a:r>
              <a:rPr lang="de-DE" sz="1800" dirty="0" smtClean="0"/>
              <a:t>… von </a:t>
            </a:r>
            <a:r>
              <a:rPr lang="de-DE" sz="1800" dirty="0"/>
              <a:t>einigen Haupt-Grundsätzen der gewöhnlichen Kriminal-Justiz auszugehen; verschiedene angebliche </a:t>
            </a:r>
            <a:r>
              <a:rPr lang="de-DE" sz="1800" dirty="0" err="1"/>
              <a:t>Axiomata</a:t>
            </a:r>
            <a:r>
              <a:rPr lang="de-DE" sz="1800" dirty="0"/>
              <a:t> in ihr näher zu betrachten; einige psychologische Bemerkungen und Aufsätze damit zu verbinden, und endlich, als Belege von einigen Zweifeln, die Geschichten selbst folgen zu lassen</a:t>
            </a:r>
            <a:r>
              <a:rPr lang="de-DE" sz="1800" dirty="0" smtClean="0"/>
              <a:t>.</a:t>
            </a:r>
          </a:p>
          <a:p>
            <a:pPr marL="0" indent="0">
              <a:buNone/>
            </a:pPr>
            <a:r>
              <a:rPr lang="de-DE" sz="1800" dirty="0" smtClean="0"/>
              <a:t>(</a:t>
            </a:r>
            <a:r>
              <a:rPr lang="de-DE" sz="1800" i="1" dirty="0" smtClean="0"/>
              <a:t>Skizzen, Vorrede)</a:t>
            </a:r>
            <a:endParaRPr lang="de-DE" sz="1800" dirty="0"/>
          </a:p>
        </p:txBody>
      </p:sp>
      <p:pic>
        <p:nvPicPr>
          <p:cNvPr id="9" name="Inhaltsplatzhalter 8"/>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5534042" y="2471738"/>
            <a:ext cx="2571715" cy="3821112"/>
          </a:xfrm>
        </p:spPr>
      </p:pic>
      <p:sp>
        <p:nvSpPr>
          <p:cNvPr id="7" name="Foliennummernplatzhalter 6"/>
          <p:cNvSpPr>
            <a:spLocks noGrp="1"/>
          </p:cNvSpPr>
          <p:nvPr>
            <p:ph type="sldNum" sz="quarter" idx="12"/>
          </p:nvPr>
        </p:nvSpPr>
        <p:spPr/>
        <p:txBody>
          <a:bodyPr/>
          <a:lstStyle/>
          <a:p>
            <a:fld id="{58624DF9-4480-4DE1-A7C3-6893360886B2}" type="slidenum">
              <a:rPr lang="de-DE" smtClean="0"/>
              <a:t>7</a:t>
            </a:fld>
            <a:endParaRPr lang="de-DE"/>
          </a:p>
        </p:txBody>
      </p:sp>
      <p:sp>
        <p:nvSpPr>
          <p:cNvPr id="8" name="Titel 7"/>
          <p:cNvSpPr>
            <a:spLocks noGrp="1"/>
          </p:cNvSpPr>
          <p:nvPr>
            <p:ph type="title"/>
          </p:nvPr>
        </p:nvSpPr>
        <p:spPr>
          <a:effectLst>
            <a:outerShdw blurRad="50800" dist="38100" dir="2700000" algn="tl" rotWithShape="0">
              <a:prstClr val="black">
                <a:alpha val="40000"/>
              </a:prstClr>
            </a:outerShdw>
          </a:effectLst>
        </p:spPr>
        <p:txBody>
          <a:bodyPr>
            <a:normAutofit/>
          </a:bodyPr>
          <a:lstStyle/>
          <a:p>
            <a:r>
              <a:rPr lang="de-DE" sz="2400" dirty="0"/>
              <a:t>Kriminal- und kulturhistorische Sammlungen</a:t>
            </a:r>
          </a:p>
        </p:txBody>
      </p:sp>
    </p:spTree>
    <p:extLst>
      <p:ext uri="{BB962C8B-B14F-4D97-AF65-F5344CB8AC3E}">
        <p14:creationId xmlns:p14="http://schemas.microsoft.com/office/powerpoint/2010/main" val="676634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a:xfrm>
            <a:off x="301752" y="1543898"/>
            <a:ext cx="7222576" cy="732974"/>
          </a:xfrm>
        </p:spPr>
        <p:txBody>
          <a:bodyPr/>
          <a:lstStyle/>
          <a:p>
            <a:r>
              <a:rPr lang="de-DE" dirty="0" smtClean="0"/>
              <a:t>Johann Christoph Adelung (1732-1806)</a:t>
            </a:r>
            <a:endParaRPr lang="de-DE" dirty="0"/>
          </a:p>
        </p:txBody>
      </p:sp>
      <p:sp>
        <p:nvSpPr>
          <p:cNvPr id="3" name="Textplatzhalter 2"/>
          <p:cNvSpPr>
            <a:spLocks noGrp="1"/>
          </p:cNvSpPr>
          <p:nvPr>
            <p:ph type="body" sz="half" idx="3"/>
          </p:nvPr>
        </p:nvSpPr>
        <p:spPr>
          <a:xfrm>
            <a:off x="6876256" y="1524000"/>
            <a:ext cx="1956849" cy="731520"/>
          </a:xfrm>
        </p:spPr>
        <p:txBody>
          <a:bodyPr/>
          <a:lstStyle/>
          <a:p>
            <a:endParaRPr lang="de-DE" dirty="0"/>
          </a:p>
        </p:txBody>
      </p:sp>
      <p:sp>
        <p:nvSpPr>
          <p:cNvPr id="4" name="Fußzeilenplatzhalter 3"/>
          <p:cNvSpPr>
            <a:spLocks noGrp="1"/>
          </p:cNvSpPr>
          <p:nvPr>
            <p:ph type="ftr" sz="quarter" idx="11"/>
          </p:nvPr>
        </p:nvSpPr>
        <p:spPr/>
        <p:txBody>
          <a:bodyPr/>
          <a:lstStyle/>
          <a:p>
            <a:r>
              <a:rPr lang="de-DE" smtClean="0"/>
              <a:t>Vortrag PD Dr. Jutta Heinz, Ermlitz, 1. Juli 2011</a:t>
            </a:r>
            <a:endParaRPr lang="de-DE"/>
          </a:p>
        </p:txBody>
      </p:sp>
      <p:sp>
        <p:nvSpPr>
          <p:cNvPr id="5" name="Inhaltsplatzhalter 4"/>
          <p:cNvSpPr>
            <a:spLocks noGrp="1"/>
          </p:cNvSpPr>
          <p:nvPr>
            <p:ph sz="quarter" idx="2"/>
          </p:nvPr>
        </p:nvSpPr>
        <p:spPr>
          <a:xfrm>
            <a:off x="301752" y="2471383"/>
            <a:ext cx="3982216" cy="3818404"/>
          </a:xfrm>
        </p:spPr>
        <p:txBody>
          <a:bodyPr>
            <a:normAutofit/>
          </a:bodyPr>
          <a:lstStyle/>
          <a:p>
            <a:pPr marL="0" indent="0">
              <a:buNone/>
            </a:pPr>
            <a:endParaRPr lang="de-DE" sz="1600" dirty="0" smtClean="0"/>
          </a:p>
          <a:p>
            <a:pPr marL="0" indent="0">
              <a:buNone/>
            </a:pPr>
            <a:endParaRPr lang="de-DE" sz="1600" dirty="0" smtClean="0"/>
          </a:p>
          <a:p>
            <a:pPr marL="0" indent="0">
              <a:buNone/>
            </a:pPr>
            <a:r>
              <a:rPr lang="de-DE" sz="1600" dirty="0" smtClean="0"/>
              <a:t>Ich </a:t>
            </a:r>
            <a:r>
              <a:rPr lang="de-DE" sz="1600" dirty="0"/>
              <a:t>habe daher geglaubt, daß eine solche Sammlung in unsern Tagen, wo das Lesen ein so wichtiges </a:t>
            </a:r>
            <a:r>
              <a:rPr lang="de-DE" sz="1600" dirty="0" err="1"/>
              <a:t>Bedürfniß</a:t>
            </a:r>
            <a:r>
              <a:rPr lang="de-DE" sz="1600" dirty="0"/>
              <a:t> geworden ist, eine nicht ganz unwichtige </a:t>
            </a:r>
            <a:r>
              <a:rPr lang="de-DE" sz="1600" dirty="0" err="1"/>
              <a:t>Abwechselung</a:t>
            </a:r>
            <a:r>
              <a:rPr lang="de-DE" sz="1600" dirty="0"/>
              <a:t> mit Romanen, Reisebeschreibungen und andern Zeitbüchern dieser Art gewähren </a:t>
            </a:r>
            <a:r>
              <a:rPr lang="de-DE" sz="1600" dirty="0" smtClean="0"/>
              <a:t>würde.</a:t>
            </a:r>
          </a:p>
          <a:p>
            <a:pPr marL="0" indent="0">
              <a:buNone/>
            </a:pPr>
            <a:r>
              <a:rPr lang="de-DE" sz="1600" dirty="0" smtClean="0"/>
              <a:t> </a:t>
            </a:r>
            <a:r>
              <a:rPr lang="de-DE" sz="1600" dirty="0"/>
              <a:t>(</a:t>
            </a:r>
            <a:r>
              <a:rPr lang="de-DE" sz="1600" i="1" dirty="0" smtClean="0"/>
              <a:t>Vorrede</a:t>
            </a:r>
            <a:r>
              <a:rPr lang="de-DE" sz="1600" dirty="0" smtClean="0"/>
              <a:t>)</a:t>
            </a:r>
            <a:endParaRPr lang="de-DE" sz="1600" dirty="0"/>
          </a:p>
          <a:p>
            <a:pPr marL="0" indent="0">
              <a:buNone/>
            </a:pPr>
            <a:endParaRPr lang="de-DE" sz="1600" dirty="0"/>
          </a:p>
        </p:txBody>
      </p:sp>
      <p:pic>
        <p:nvPicPr>
          <p:cNvPr id="9" name="Inhaltsplatzhalter 8"/>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6876256" y="2780928"/>
            <a:ext cx="1995423" cy="2719834"/>
          </a:xfrm>
        </p:spPr>
      </p:pic>
      <p:sp>
        <p:nvSpPr>
          <p:cNvPr id="7" name="Foliennummernplatzhalter 6"/>
          <p:cNvSpPr>
            <a:spLocks noGrp="1"/>
          </p:cNvSpPr>
          <p:nvPr>
            <p:ph type="sldNum" sz="quarter" idx="12"/>
          </p:nvPr>
        </p:nvSpPr>
        <p:spPr/>
        <p:txBody>
          <a:bodyPr/>
          <a:lstStyle/>
          <a:p>
            <a:fld id="{58624DF9-4480-4DE1-A7C3-6893360886B2}" type="slidenum">
              <a:rPr lang="de-DE" smtClean="0"/>
              <a:t>8</a:t>
            </a:fld>
            <a:endParaRPr lang="de-DE"/>
          </a:p>
        </p:txBody>
      </p:sp>
      <p:sp>
        <p:nvSpPr>
          <p:cNvPr id="8" name="Titel 7"/>
          <p:cNvSpPr>
            <a:spLocks noGrp="1"/>
          </p:cNvSpPr>
          <p:nvPr>
            <p:ph type="title"/>
          </p:nvPr>
        </p:nvSpPr>
        <p:spPr>
          <a:effectLst>
            <a:outerShdw blurRad="50800" dist="38100" dir="5400000" algn="t" rotWithShape="0">
              <a:prstClr val="black">
                <a:alpha val="40000"/>
              </a:prstClr>
            </a:outerShdw>
          </a:effectLst>
        </p:spPr>
        <p:txBody>
          <a:bodyPr>
            <a:normAutofit/>
          </a:bodyPr>
          <a:lstStyle/>
          <a:p>
            <a:r>
              <a:rPr lang="de-DE" sz="2400" dirty="0" smtClean="0"/>
              <a:t>Kriminal- und kulturhistorische Sammlungen</a:t>
            </a:r>
            <a:endParaRPr lang="de-DE" sz="2400" dirty="0"/>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68059" y="3421918"/>
            <a:ext cx="7882" cy="14163"/>
          </a:xfrm>
          <a:prstGeom prst="rect">
            <a:avLst/>
          </a:prstGeom>
        </p:spPr>
      </p:pic>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68059" y="3421918"/>
            <a:ext cx="7882" cy="14163"/>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8024" y="2623410"/>
            <a:ext cx="1872208" cy="33641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25350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a:xfrm>
            <a:off x="301752" y="1524000"/>
            <a:ext cx="7366592" cy="732974"/>
          </a:xfrm>
        </p:spPr>
        <p:txBody>
          <a:bodyPr/>
          <a:lstStyle/>
          <a:p>
            <a:r>
              <a:rPr lang="de-DE" dirty="0" smtClean="0"/>
              <a:t>Karl Gottlob Schelle (1777-1825)</a:t>
            </a:r>
            <a:endParaRPr lang="de-DE" dirty="0"/>
          </a:p>
        </p:txBody>
      </p:sp>
      <p:sp>
        <p:nvSpPr>
          <p:cNvPr id="3" name="Textplatzhalter 2"/>
          <p:cNvSpPr>
            <a:spLocks noGrp="1"/>
          </p:cNvSpPr>
          <p:nvPr>
            <p:ph type="body" sz="half" idx="3"/>
          </p:nvPr>
        </p:nvSpPr>
        <p:spPr>
          <a:xfrm>
            <a:off x="10260632" y="1700808"/>
            <a:ext cx="4041775" cy="731520"/>
          </a:xfrm>
        </p:spPr>
        <p:txBody>
          <a:bodyPr/>
          <a:lstStyle/>
          <a:p>
            <a:endParaRPr lang="de-DE" dirty="0"/>
          </a:p>
        </p:txBody>
      </p:sp>
      <p:sp>
        <p:nvSpPr>
          <p:cNvPr id="4" name="Fußzeilenplatzhalter 3"/>
          <p:cNvSpPr>
            <a:spLocks noGrp="1"/>
          </p:cNvSpPr>
          <p:nvPr>
            <p:ph type="ftr" sz="quarter" idx="11"/>
          </p:nvPr>
        </p:nvSpPr>
        <p:spPr/>
        <p:txBody>
          <a:bodyPr/>
          <a:lstStyle/>
          <a:p>
            <a:r>
              <a:rPr lang="de-DE" smtClean="0"/>
              <a:t>Vortrag PD Dr. Jutta Heinz, Ermlitz, 1. Juli 2011</a:t>
            </a:r>
            <a:endParaRPr lang="de-DE"/>
          </a:p>
        </p:txBody>
      </p:sp>
      <p:sp>
        <p:nvSpPr>
          <p:cNvPr id="5" name="Inhaltsplatzhalter 4"/>
          <p:cNvSpPr>
            <a:spLocks noGrp="1"/>
          </p:cNvSpPr>
          <p:nvPr>
            <p:ph sz="quarter" idx="2"/>
          </p:nvPr>
        </p:nvSpPr>
        <p:spPr>
          <a:xfrm>
            <a:off x="301752" y="2348880"/>
            <a:ext cx="4270248" cy="4032447"/>
          </a:xfrm>
        </p:spPr>
        <p:txBody>
          <a:bodyPr>
            <a:normAutofit fontScale="92500" lnSpcReduction="10000"/>
          </a:bodyPr>
          <a:lstStyle/>
          <a:p>
            <a:pPr marL="0" indent="0">
              <a:buNone/>
            </a:pPr>
            <a:endParaRPr lang="de-DE" sz="1600" dirty="0" smtClean="0"/>
          </a:p>
          <a:p>
            <a:pPr marL="0" indent="0">
              <a:lnSpc>
                <a:spcPct val="110000"/>
              </a:lnSpc>
              <a:buNone/>
            </a:pPr>
            <a:r>
              <a:rPr lang="de-DE" sz="1600" dirty="0" smtClean="0"/>
              <a:t>Sammlungen </a:t>
            </a:r>
            <a:r>
              <a:rPr lang="de-DE" sz="1600" dirty="0"/>
              <a:t>der Art haben vor dem größten </a:t>
            </a:r>
            <a:r>
              <a:rPr lang="de-DE" sz="1600" dirty="0" err="1"/>
              <a:t>Theil</a:t>
            </a:r>
            <a:r>
              <a:rPr lang="de-DE" sz="1600" dirty="0"/>
              <a:t> gelehrter und literarischer Produkte den </a:t>
            </a:r>
            <a:r>
              <a:rPr lang="de-DE" sz="1600" dirty="0" err="1"/>
              <a:t>Vortheil</a:t>
            </a:r>
            <a:r>
              <a:rPr lang="de-DE" sz="1600" dirty="0"/>
              <a:t> voraus, daß sie allgemein gefallen und allen Arten Lesern nützlich werden können. Sie entwickeln die Gegenstände genauer; sie können, ohne sich zu erniedrigen, bis zu Details herabsteigen, welche die allgemeine Geschichte </a:t>
            </a:r>
            <a:r>
              <a:rPr lang="de-DE" sz="1600" dirty="0" err="1"/>
              <a:t>vorbey</a:t>
            </a:r>
            <a:r>
              <a:rPr lang="de-DE" sz="1600" dirty="0"/>
              <a:t> zu gehen sich </a:t>
            </a:r>
            <a:r>
              <a:rPr lang="de-DE" sz="1600" dirty="0" err="1"/>
              <a:t>genöthiget</a:t>
            </a:r>
            <a:r>
              <a:rPr lang="de-DE" sz="1600" dirty="0"/>
              <a:t> sieht. Die Mannigfaltigkeit der gewählten, fast immer interessanten Züge gefällt dem müßigen Leser, der sich nur spielend und durch den Reiz des Vergnügens zu unterhalten sucht; während daß dieselben </a:t>
            </a:r>
            <a:r>
              <a:rPr lang="de-DE" sz="1600" dirty="0" err="1"/>
              <a:t>Thatsachen</a:t>
            </a:r>
            <a:r>
              <a:rPr lang="de-DE" sz="1600" dirty="0"/>
              <a:t> den denkenden Leser </a:t>
            </a:r>
            <a:r>
              <a:rPr lang="de-DE" sz="1600" dirty="0" smtClean="0"/>
              <a:t>aufklären. </a:t>
            </a:r>
          </a:p>
          <a:p>
            <a:pPr marL="0" indent="0">
              <a:buNone/>
            </a:pPr>
            <a:r>
              <a:rPr lang="de-DE" sz="1600" i="1" dirty="0" smtClean="0"/>
              <a:t>(Geschichte </a:t>
            </a:r>
            <a:r>
              <a:rPr lang="de-DE" sz="1600" i="1" dirty="0" smtClean="0"/>
              <a:t>des </a:t>
            </a:r>
            <a:r>
              <a:rPr lang="de-DE" sz="1600" i="1" dirty="0" smtClean="0"/>
              <a:t>menschlichen Bartes)</a:t>
            </a:r>
            <a:endParaRPr lang="de-DE" sz="1600" i="1" dirty="0"/>
          </a:p>
          <a:p>
            <a:pPr marL="0" indent="0">
              <a:buNone/>
            </a:pPr>
            <a:endParaRPr lang="de-DE" sz="1600" dirty="0"/>
          </a:p>
        </p:txBody>
      </p:sp>
      <p:pic>
        <p:nvPicPr>
          <p:cNvPr id="9" name="Inhaltsplatzhalter 8"/>
          <p:cNvPicPr>
            <a:picLocks noGrp="1" noChangeAspect="1"/>
          </p:cNvPicPr>
          <p:nvPr>
            <p:ph sz="quarter" idx="4"/>
          </p:nvPr>
        </p:nvPicPr>
        <p:blipFill>
          <a:blip r:embed="rId2" cstate="print">
            <a:extLst>
              <a:ext uri="{28A0092B-C50C-407E-A947-70E740481C1C}">
                <a14:useLocalDpi xmlns:a14="http://schemas.microsoft.com/office/drawing/2010/main" val="0"/>
              </a:ext>
            </a:extLst>
          </a:blip>
          <a:stretch>
            <a:fillRect/>
          </a:stretch>
        </p:blipFill>
        <p:spPr>
          <a:xfrm>
            <a:off x="5580112" y="2276872"/>
            <a:ext cx="2466386" cy="3973516"/>
          </a:xfrm>
        </p:spPr>
      </p:pic>
      <p:sp>
        <p:nvSpPr>
          <p:cNvPr id="7" name="Foliennummernplatzhalter 6"/>
          <p:cNvSpPr>
            <a:spLocks noGrp="1"/>
          </p:cNvSpPr>
          <p:nvPr>
            <p:ph type="sldNum" sz="quarter" idx="12"/>
          </p:nvPr>
        </p:nvSpPr>
        <p:spPr/>
        <p:txBody>
          <a:bodyPr/>
          <a:lstStyle/>
          <a:p>
            <a:fld id="{58624DF9-4480-4DE1-A7C3-6893360886B2}" type="slidenum">
              <a:rPr lang="de-DE" smtClean="0"/>
              <a:t>9</a:t>
            </a:fld>
            <a:endParaRPr lang="de-DE"/>
          </a:p>
        </p:txBody>
      </p:sp>
      <p:sp>
        <p:nvSpPr>
          <p:cNvPr id="8" name="Titel 7"/>
          <p:cNvSpPr>
            <a:spLocks noGrp="1"/>
          </p:cNvSpPr>
          <p:nvPr>
            <p:ph type="title"/>
          </p:nvPr>
        </p:nvSpPr>
        <p:spPr>
          <a:effectLst>
            <a:outerShdw blurRad="50800" dist="38100" dir="5400000" algn="t" rotWithShape="0">
              <a:prstClr val="black">
                <a:alpha val="40000"/>
              </a:prstClr>
            </a:outerShdw>
          </a:effectLst>
        </p:spPr>
        <p:txBody>
          <a:bodyPr>
            <a:normAutofit/>
          </a:bodyPr>
          <a:lstStyle/>
          <a:p>
            <a:r>
              <a:rPr lang="de-DE" sz="2400" dirty="0" smtClean="0"/>
              <a:t>Kriminal- und kulturhistorische Sammlungen</a:t>
            </a:r>
            <a:endParaRPr lang="de-DE" sz="2400" dirty="0"/>
          </a:p>
        </p:txBody>
      </p:sp>
    </p:spTree>
    <p:extLst>
      <p:ext uri="{BB962C8B-B14F-4D97-AF65-F5344CB8AC3E}">
        <p14:creationId xmlns:p14="http://schemas.microsoft.com/office/powerpoint/2010/main" val="952448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a:xfrm>
            <a:off x="301752" y="1524000"/>
            <a:ext cx="6502496" cy="732974"/>
          </a:xfrm>
        </p:spPr>
        <p:txBody>
          <a:bodyPr/>
          <a:lstStyle/>
          <a:p>
            <a:r>
              <a:rPr lang="de-DE" dirty="0" smtClean="0"/>
              <a:t>August Apel (1771-1816)</a:t>
            </a:r>
            <a:endParaRPr lang="de-DE" dirty="0"/>
          </a:p>
        </p:txBody>
      </p:sp>
      <p:sp>
        <p:nvSpPr>
          <p:cNvPr id="3" name="Textplatzhalter 2"/>
          <p:cNvSpPr>
            <a:spLocks noGrp="1"/>
          </p:cNvSpPr>
          <p:nvPr>
            <p:ph type="body" sz="half" idx="3"/>
          </p:nvPr>
        </p:nvSpPr>
        <p:spPr>
          <a:xfrm>
            <a:off x="9159960" y="1700808"/>
            <a:ext cx="1812833" cy="482704"/>
          </a:xfrm>
        </p:spPr>
        <p:txBody>
          <a:bodyPr/>
          <a:lstStyle/>
          <a:p>
            <a:endParaRPr lang="de-DE" dirty="0"/>
          </a:p>
        </p:txBody>
      </p:sp>
      <p:sp>
        <p:nvSpPr>
          <p:cNvPr id="4" name="Fußzeilenplatzhalter 3"/>
          <p:cNvSpPr>
            <a:spLocks noGrp="1"/>
          </p:cNvSpPr>
          <p:nvPr>
            <p:ph type="ftr" sz="quarter" idx="11"/>
          </p:nvPr>
        </p:nvSpPr>
        <p:spPr/>
        <p:txBody>
          <a:bodyPr/>
          <a:lstStyle/>
          <a:p>
            <a:r>
              <a:rPr lang="de-DE" smtClean="0"/>
              <a:t>Vortrag PD Dr. Jutta Heinz, Ermlitz, 1. Juli 2011</a:t>
            </a:r>
            <a:endParaRPr lang="de-DE"/>
          </a:p>
        </p:txBody>
      </p:sp>
      <p:sp>
        <p:nvSpPr>
          <p:cNvPr id="5" name="Inhaltsplatzhalter 4"/>
          <p:cNvSpPr>
            <a:spLocks noGrp="1"/>
          </p:cNvSpPr>
          <p:nvPr>
            <p:ph sz="quarter" idx="2"/>
          </p:nvPr>
        </p:nvSpPr>
        <p:spPr/>
        <p:txBody>
          <a:bodyPr>
            <a:normAutofit/>
          </a:bodyPr>
          <a:lstStyle/>
          <a:p>
            <a:pPr marL="0" indent="0">
              <a:buNone/>
            </a:pPr>
            <a:endParaRPr lang="de-DE" sz="1600" dirty="0" smtClean="0"/>
          </a:p>
          <a:p>
            <a:pPr marL="0" indent="0">
              <a:buNone/>
            </a:pPr>
            <a:r>
              <a:rPr lang="de-DE" sz="1600" dirty="0" smtClean="0"/>
              <a:t>Denn </a:t>
            </a:r>
            <a:r>
              <a:rPr lang="de-DE" sz="1600" dirty="0"/>
              <a:t>was man im gemeinen Leben Erklärung nennt, ist ja gewöhnlich nur Veränderung des Wortes, die uns der eigentlichen Einsicht um keinen Schritt näher bringt. […] </a:t>
            </a:r>
            <a:endParaRPr lang="de-DE" sz="1600" dirty="0" smtClean="0"/>
          </a:p>
          <a:p>
            <a:pPr marL="0" indent="0">
              <a:buNone/>
            </a:pPr>
            <a:r>
              <a:rPr lang="de-DE" sz="1600" dirty="0" smtClean="0"/>
              <a:t>Wir </a:t>
            </a:r>
            <a:r>
              <a:rPr lang="de-DE" sz="1600" dirty="0"/>
              <a:t>müssen ein höheres Denkvermögen kultivieren, um die chemischen </a:t>
            </a:r>
            <a:r>
              <a:rPr lang="de-DE" sz="1600" dirty="0" smtClean="0"/>
              <a:t>Durchdringungen, </a:t>
            </a:r>
            <a:r>
              <a:rPr lang="de-DE" sz="1600" dirty="0"/>
              <a:t>wieder ein höheres, um das organische Leben zu begreifen. </a:t>
            </a:r>
            <a:endParaRPr lang="de-DE" sz="1600" dirty="0" smtClean="0"/>
          </a:p>
          <a:p>
            <a:pPr marL="0" indent="0">
              <a:buNone/>
            </a:pPr>
            <a:endParaRPr lang="de-DE" sz="1600" dirty="0"/>
          </a:p>
          <a:p>
            <a:pPr marL="0" indent="0">
              <a:buNone/>
            </a:pPr>
            <a:r>
              <a:rPr lang="de-DE" sz="1600" dirty="0" smtClean="0"/>
              <a:t>(</a:t>
            </a:r>
            <a:r>
              <a:rPr lang="de-DE" sz="1600" i="1" dirty="0" smtClean="0"/>
              <a:t>Gespensterbuch</a:t>
            </a:r>
            <a:r>
              <a:rPr lang="de-DE" sz="1600" dirty="0" smtClean="0"/>
              <a:t>)</a:t>
            </a:r>
            <a:endParaRPr lang="de-DE" sz="1600" dirty="0"/>
          </a:p>
          <a:p>
            <a:pPr marL="0" indent="0">
              <a:buNone/>
            </a:pPr>
            <a:endParaRPr lang="de-DE" sz="1600" dirty="0"/>
          </a:p>
        </p:txBody>
      </p:sp>
      <p:pic>
        <p:nvPicPr>
          <p:cNvPr id="10" name="Inhaltsplatzhalter 9"/>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5724128" y="2648744"/>
            <a:ext cx="2492772" cy="3093303"/>
          </a:xfrm>
        </p:spPr>
      </p:pic>
      <p:sp>
        <p:nvSpPr>
          <p:cNvPr id="7" name="Foliennummernplatzhalter 6"/>
          <p:cNvSpPr>
            <a:spLocks noGrp="1"/>
          </p:cNvSpPr>
          <p:nvPr>
            <p:ph type="sldNum" sz="quarter" idx="12"/>
          </p:nvPr>
        </p:nvSpPr>
        <p:spPr/>
        <p:txBody>
          <a:bodyPr/>
          <a:lstStyle/>
          <a:p>
            <a:fld id="{58624DF9-4480-4DE1-A7C3-6893360886B2}" type="slidenum">
              <a:rPr lang="de-DE" smtClean="0"/>
              <a:t>10</a:t>
            </a:fld>
            <a:endParaRPr lang="de-DE"/>
          </a:p>
        </p:txBody>
      </p:sp>
      <p:sp>
        <p:nvSpPr>
          <p:cNvPr id="8" name="Titel 7"/>
          <p:cNvSpPr>
            <a:spLocks noGrp="1"/>
          </p:cNvSpPr>
          <p:nvPr>
            <p:ph type="title"/>
          </p:nvPr>
        </p:nvSpPr>
        <p:spPr>
          <a:effectLst>
            <a:outerShdw blurRad="50800" dist="38100" dir="5400000" algn="t" rotWithShape="0">
              <a:prstClr val="black">
                <a:alpha val="40000"/>
              </a:prstClr>
            </a:outerShdw>
          </a:effectLst>
        </p:spPr>
        <p:txBody>
          <a:bodyPr>
            <a:normAutofit/>
          </a:bodyPr>
          <a:lstStyle/>
          <a:p>
            <a:r>
              <a:rPr lang="de-DE" sz="2400" dirty="0" smtClean="0"/>
              <a:t>Kriminal- und kulturhistorische Sammlungen</a:t>
            </a:r>
            <a:endParaRPr lang="de-DE" sz="2400" dirty="0"/>
          </a:p>
        </p:txBody>
      </p:sp>
    </p:spTree>
    <p:extLst>
      <p:ext uri="{BB962C8B-B14F-4D97-AF65-F5344CB8AC3E}">
        <p14:creationId xmlns:p14="http://schemas.microsoft.com/office/powerpoint/2010/main" val="21522276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Grafik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9792" y="2397524"/>
            <a:ext cx="2230132" cy="3893419"/>
          </a:xfrm>
          <a:prstGeom prst="rect">
            <a:avLst/>
          </a:prstGeom>
        </p:spPr>
      </p:pic>
      <p:sp>
        <p:nvSpPr>
          <p:cNvPr id="9" name="Titel 8"/>
          <p:cNvSpPr>
            <a:spLocks noGrp="1"/>
          </p:cNvSpPr>
          <p:nvPr>
            <p:ph type="title"/>
          </p:nvPr>
        </p:nvSpPr>
        <p:spPr>
          <a:xfrm>
            <a:off x="304800" y="188640"/>
            <a:ext cx="8534400" cy="1152128"/>
          </a:xfrm>
          <a:effectLst>
            <a:outerShdw blurRad="50800" dist="38100" dir="5400000" algn="t" rotWithShape="0">
              <a:prstClr val="black">
                <a:alpha val="40000"/>
              </a:prstClr>
            </a:outerShdw>
          </a:effectLst>
        </p:spPr>
        <p:txBody>
          <a:bodyPr>
            <a:noAutofit/>
          </a:bodyPr>
          <a:lstStyle/>
          <a:p>
            <a:r>
              <a:rPr lang="de-DE" sz="1800" dirty="0"/>
              <a:t>„Der leichte, </a:t>
            </a:r>
            <a:r>
              <a:rPr lang="de-DE" sz="1800" dirty="0" err="1"/>
              <a:t>faßliche</a:t>
            </a:r>
            <a:r>
              <a:rPr lang="de-DE" sz="1800" dirty="0"/>
              <a:t>, gefällige Philosophie für die Welt“  </a:t>
            </a:r>
            <a:r>
              <a:rPr lang="de-DE" sz="1800" dirty="0" smtClean="0"/>
              <a:t/>
            </a:r>
            <a:br>
              <a:rPr lang="de-DE" sz="1800" dirty="0" smtClean="0"/>
            </a:br>
            <a:r>
              <a:rPr lang="de-DE" sz="1800" dirty="0" smtClean="0"/>
              <a:t>Popularphilosophie </a:t>
            </a:r>
            <a:r>
              <a:rPr lang="de-DE" sz="1800" dirty="0"/>
              <a:t>und Ästhetik des Vergnügens</a:t>
            </a:r>
            <a:br>
              <a:rPr lang="de-DE" sz="1800" dirty="0"/>
            </a:br>
            <a:r>
              <a:rPr lang="de-DE" sz="1800" dirty="0"/>
              <a:t>im Leipzig der </a:t>
            </a:r>
            <a:r>
              <a:rPr lang="de-DE" sz="1800" dirty="0" smtClean="0"/>
              <a:t>Spätaufklärung</a:t>
            </a:r>
            <a:br>
              <a:rPr lang="de-DE" sz="1800" dirty="0" smtClean="0"/>
            </a:br>
            <a:endParaRPr lang="de-DE" sz="1800" dirty="0"/>
          </a:p>
        </p:txBody>
      </p:sp>
      <p:sp>
        <p:nvSpPr>
          <p:cNvPr id="4" name="Fußzeilenplatzhalter 3"/>
          <p:cNvSpPr>
            <a:spLocks noGrp="1"/>
          </p:cNvSpPr>
          <p:nvPr>
            <p:ph type="ftr" sz="quarter" idx="11"/>
          </p:nvPr>
        </p:nvSpPr>
        <p:spPr/>
        <p:txBody>
          <a:bodyPr/>
          <a:lstStyle/>
          <a:p>
            <a:r>
              <a:rPr lang="de-DE" smtClean="0"/>
              <a:t>Vortrag PD Dr. Jutta Heinz, Ermlitz, 1. Juli 2011</a:t>
            </a:r>
            <a:endParaRPr lang="de-DE"/>
          </a:p>
        </p:txBody>
      </p:sp>
      <p:sp>
        <p:nvSpPr>
          <p:cNvPr id="7" name="Foliennummernplatzhalter 6"/>
          <p:cNvSpPr>
            <a:spLocks noGrp="1"/>
          </p:cNvSpPr>
          <p:nvPr>
            <p:ph type="sldNum" sz="quarter" idx="12"/>
          </p:nvPr>
        </p:nvSpPr>
        <p:spPr/>
        <p:txBody>
          <a:bodyPr/>
          <a:lstStyle/>
          <a:p>
            <a:fld id="{58624DF9-4480-4DE1-A7C3-6893360886B2}" type="slidenum">
              <a:rPr lang="de-DE" smtClean="0"/>
              <a:t>11</a:t>
            </a:fld>
            <a:endParaRPr lang="de-DE" dirty="0"/>
          </a:p>
        </p:txBody>
      </p:sp>
      <p:pic>
        <p:nvPicPr>
          <p:cNvPr id="13" name="Grafik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84168" y="1086980"/>
            <a:ext cx="2928054" cy="2287542"/>
          </a:xfrm>
          <a:prstGeom prst="rect">
            <a:avLst/>
          </a:prstGeom>
        </p:spPr>
      </p:pic>
      <p:pic>
        <p:nvPicPr>
          <p:cNvPr id="11" name="Inhaltsplatzhalter 10"/>
          <p:cNvPicPr>
            <a:picLocks noGrp="1" noChangeAspect="1"/>
          </p:cNvPicPr>
          <p:nvPr>
            <p:ph sz="quarter" idx="1"/>
          </p:nvPr>
        </p:nvPicPr>
        <p:blipFill>
          <a:blip r:embed="rId4" cstate="print">
            <a:extLst>
              <a:ext uri="{28A0092B-C50C-407E-A947-70E740481C1C}">
                <a14:useLocalDpi xmlns:a14="http://schemas.microsoft.com/office/drawing/2010/main" val="0"/>
              </a:ext>
            </a:extLst>
          </a:blip>
          <a:stretch>
            <a:fillRect/>
          </a:stretch>
        </p:blipFill>
        <p:spPr>
          <a:xfrm>
            <a:off x="179512" y="1916832"/>
            <a:ext cx="2548850" cy="2160020"/>
          </a:xfrm>
        </p:spPr>
      </p:pic>
      <p:pic>
        <p:nvPicPr>
          <p:cNvPr id="12" name="Grafik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73129" y="3772057"/>
            <a:ext cx="2892439" cy="2361305"/>
          </a:xfrm>
          <a:prstGeom prst="rect">
            <a:avLst/>
          </a:prstGeom>
        </p:spPr>
      </p:pic>
      <p:pic>
        <p:nvPicPr>
          <p:cNvPr id="2" name="Grafik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01478" y="4037498"/>
            <a:ext cx="1483883" cy="2168118"/>
          </a:xfrm>
          <a:prstGeom prst="rect">
            <a:avLst/>
          </a:prstGeom>
        </p:spPr>
      </p:pic>
      <p:pic>
        <p:nvPicPr>
          <p:cNvPr id="3" name="Grafik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46824" y="1916832"/>
            <a:ext cx="1417024" cy="1784162"/>
          </a:xfrm>
          <a:prstGeom prst="rect">
            <a:avLst/>
          </a:prstGeom>
        </p:spPr>
      </p:pic>
      <p:pic>
        <p:nvPicPr>
          <p:cNvPr id="5" name="Grafik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69000" y="3654889"/>
            <a:ext cx="1440160" cy="1806747"/>
          </a:xfrm>
          <a:prstGeom prst="rect">
            <a:avLst/>
          </a:prstGeom>
        </p:spPr>
      </p:pic>
      <p:pic>
        <p:nvPicPr>
          <p:cNvPr id="6" name="Grafik 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79512" y="4365104"/>
            <a:ext cx="1296144" cy="1925839"/>
          </a:xfrm>
          <a:prstGeom prst="rect">
            <a:avLst/>
          </a:prstGeom>
        </p:spPr>
      </p:pic>
      <p:pic>
        <p:nvPicPr>
          <p:cNvPr id="10" name="Grafik 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782442" y="3772057"/>
            <a:ext cx="1309406" cy="1555966"/>
          </a:xfrm>
          <a:prstGeom prst="rect">
            <a:avLst/>
          </a:prstGeom>
        </p:spPr>
      </p:pic>
      <p:pic>
        <p:nvPicPr>
          <p:cNvPr id="8" name="Grafik 7"/>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331640" y="5128893"/>
            <a:ext cx="971550" cy="1162050"/>
          </a:xfrm>
          <a:prstGeom prst="rect">
            <a:avLst/>
          </a:prstGeom>
        </p:spPr>
      </p:pic>
    </p:spTree>
    <p:extLst>
      <p:ext uri="{BB962C8B-B14F-4D97-AF65-F5344CB8AC3E}">
        <p14:creationId xmlns:p14="http://schemas.microsoft.com/office/powerpoint/2010/main" val="216139973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ronus">
  <a:themeElements>
    <a:clrScheme name="Cronus">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ronus">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ronus">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0</TotalTime>
  <Words>1071</Words>
  <Application>Microsoft Office PowerPoint</Application>
  <PresentationFormat>Bildschirmpräsentation (4:3)</PresentationFormat>
  <Paragraphs>75</Paragraphs>
  <Slides>11</Slides>
  <Notes>1</Notes>
  <HiddenSlides>0</HiddenSlides>
  <MMClips>0</MMClips>
  <ScaleCrop>false</ScaleCrop>
  <HeadingPairs>
    <vt:vector size="4" baseType="variant">
      <vt:variant>
        <vt:lpstr>Design</vt:lpstr>
      </vt:variant>
      <vt:variant>
        <vt:i4>1</vt:i4>
      </vt:variant>
      <vt:variant>
        <vt:lpstr>Folientitel</vt:lpstr>
      </vt:variant>
      <vt:variant>
        <vt:i4>11</vt:i4>
      </vt:variant>
    </vt:vector>
  </HeadingPairs>
  <TitlesOfParts>
    <vt:vector size="12" baseType="lpstr">
      <vt:lpstr>Cronus</vt:lpstr>
      <vt:lpstr>„Der leichte, faßliche, gefällige Philosophie für die Welt“  Popularphilosophie und Ästhetik des Vergnügens im Leipzig der Spätaufklärung  Impulsreferat zur Konferenz „Herrenhaus und Kultur-Gut Ermlitz.  Schauplatz und Musenhort der Sächsischen Romantik"</vt:lpstr>
      <vt:lpstr>„Flach ist mein Ufer, und seicht mein Bächlein“ – Die topologische Verurteilung der Leipziger Unterhaltungsliteratur</vt:lpstr>
      <vt:lpstr>Popularphilosophie und Popularästhetik</vt:lpstr>
      <vt:lpstr>Popularphilosophie und Popularästhetik</vt:lpstr>
      <vt:lpstr>   Popularphilosophie und Popularästhetik</vt:lpstr>
      <vt:lpstr>Popularphilosophie und Popularästhetik</vt:lpstr>
      <vt:lpstr>Kriminal- und kulturhistorische Sammlungen</vt:lpstr>
      <vt:lpstr>Kriminal- und kulturhistorische Sammlungen</vt:lpstr>
      <vt:lpstr>Kriminal- und kulturhistorische Sammlungen</vt:lpstr>
      <vt:lpstr>Kriminal- und kulturhistorische Sammlungen</vt:lpstr>
      <vt:lpstr>„Der leichte, faßliche, gefällige Philosophie für die Welt“   Popularphilosophie und Ästhetik des Vergnügens im Leipzig der Spätaufklärung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„Der leichte, faßliche, gefällige Philosophie für die Welt“  Popularphilosophie und Ästhetik des Vergnügens im Leipzig der Spätaufklärung Impulsreferat zur Konferenz „Herrenhaus und Kultur-Gut Ermlitz.  Schauplatz und Musenhort der Sächsischen Romantik"</dc:title>
  <dc:creator>jutta</dc:creator>
  <cp:lastModifiedBy>jutta</cp:lastModifiedBy>
  <cp:revision>21</cp:revision>
  <dcterms:created xsi:type="dcterms:W3CDTF">2011-06-03T07:54:19Z</dcterms:created>
  <dcterms:modified xsi:type="dcterms:W3CDTF">2011-06-30T08:55:18Z</dcterms:modified>
</cp:coreProperties>
</file>