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sldIdLst>
    <p:sldId id="256" r:id="rId2"/>
    <p:sldId id="285" r:id="rId3"/>
    <p:sldId id="286" r:id="rId4"/>
    <p:sldId id="287" r:id="rId5"/>
    <p:sldId id="291" r:id="rId6"/>
    <p:sldId id="292" r:id="rId7"/>
    <p:sldId id="304" r:id="rId8"/>
    <p:sldId id="305" r:id="rId9"/>
    <p:sldId id="293" r:id="rId10"/>
    <p:sldId id="294" r:id="rId11"/>
    <p:sldId id="296" r:id="rId12"/>
    <p:sldId id="297" r:id="rId13"/>
    <p:sldId id="298" r:id="rId14"/>
    <p:sldId id="300" r:id="rId15"/>
    <p:sldId id="299" r:id="rId16"/>
    <p:sldId id="301" r:id="rId17"/>
    <p:sldId id="302" r:id="rId18"/>
    <p:sldId id="303" r:id="rId1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5A7DFFB-D3D5-4BDD-BB07-1BBE4DE39590}">
          <p14:sldIdLst>
            <p14:sldId id="256"/>
          </p14:sldIdLst>
        </p14:section>
        <p14:section name="Abschnitt ohne Titel" id="{1324500E-4C16-423A-A2CF-7DFC0C1E7A35}">
          <p14:sldIdLst>
            <p14:sldId id="285"/>
            <p14:sldId id="286"/>
            <p14:sldId id="287"/>
            <p14:sldId id="291"/>
            <p14:sldId id="292"/>
            <p14:sldId id="304"/>
            <p14:sldId id="305"/>
            <p14:sldId id="293"/>
            <p14:sldId id="294"/>
            <p14:sldId id="296"/>
            <p14:sldId id="297"/>
            <p14:sldId id="298"/>
            <p14:sldId id="300"/>
            <p14:sldId id="299"/>
            <p14:sldId id="301"/>
            <p14:sldId id="302"/>
            <p14:sldId id="30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70" autoAdjust="0"/>
    <p:restoredTop sz="94772" autoAdjust="0"/>
  </p:normalViewPr>
  <p:slideViewPr>
    <p:cSldViewPr showGuides="1">
      <p:cViewPr varScale="1">
        <p:scale>
          <a:sx n="151" d="100"/>
          <a:sy n="151" d="100"/>
        </p:scale>
        <p:origin x="2124"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17.09.2024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820EF4E5-FAAD-489F-B2CC-25FF3FA450EE}" type="datetime1">
              <a:rPr lang="de-DE" smtClean="0"/>
              <a:t>17.09.2024</a:t>
            </a:fld>
            <a:endParaRPr lang="de-DE"/>
          </a:p>
        </p:txBody>
      </p:sp>
      <p:sp>
        <p:nvSpPr>
          <p:cNvPr id="17" name="Fußzeilenplatzhalter 16"/>
          <p:cNvSpPr>
            <a:spLocks noGrp="1"/>
          </p:cNvSpPr>
          <p:nvPr>
            <p:ph type="ftr" sz="quarter" idx="11"/>
          </p:nvPr>
        </p:nvSpPr>
        <p:spPr/>
        <p:txBody>
          <a:bodyPr/>
          <a:lstStyle/>
          <a:p>
            <a:r>
              <a:rPr lang="de-DE"/>
              <a:t>Werther, neu gelesen</a:t>
            </a:r>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92E0B55E-3720-4E43-BA0D-F2B2BF39C6A3}"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a:t>Werther, neu gelesen</a:t>
            </a:r>
          </a:p>
        </p:txBody>
      </p:sp>
      <p:sp>
        <p:nvSpPr>
          <p:cNvPr id="4" name="Datumsplatzhalter 3"/>
          <p:cNvSpPr>
            <a:spLocks noGrp="1"/>
          </p:cNvSpPr>
          <p:nvPr>
            <p:ph type="dt" sz="half" idx="10"/>
          </p:nvPr>
        </p:nvSpPr>
        <p:spPr/>
        <p:txBody>
          <a:bodyPr/>
          <a:lstStyle/>
          <a:p>
            <a:fld id="{519C264D-0A2B-4A2B-9D74-2FCC3934F4E9}" type="datetime1">
              <a:rPr lang="de-DE" smtClean="0"/>
              <a:t>17.09.2024</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17AFA35F-15B3-4644-8502-27D1961ECE30}" type="datetime1">
              <a:rPr lang="de-DE" smtClean="0"/>
              <a:t>17.09.2024</a:t>
            </a:fld>
            <a:endParaRPr lang="de-DE"/>
          </a:p>
        </p:txBody>
      </p:sp>
      <p:sp>
        <p:nvSpPr>
          <p:cNvPr id="6" name="Fußzeilenplatzhalter 5"/>
          <p:cNvSpPr>
            <a:spLocks noGrp="1"/>
          </p:cNvSpPr>
          <p:nvPr>
            <p:ph type="ftr" sz="quarter" idx="11"/>
          </p:nvPr>
        </p:nvSpPr>
        <p:spPr/>
        <p:txBody>
          <a:bodyPr/>
          <a:lstStyle/>
          <a:p>
            <a:r>
              <a:rPr lang="de-DE"/>
              <a:t>Werther, neu gelesen</a:t>
            </a:r>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4ACA9528-D5C6-41B0-BFAA-78ADEBE281EE}" type="datetime1">
              <a:rPr lang="de-DE" smtClean="0"/>
              <a:t>17.09.2024</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a:t>Werther, neu gelesen</a:t>
            </a:r>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DD5F0DB0-E304-486E-87BB-9BE832029FF6}" type="datetime1">
              <a:rPr lang="de-DE" smtClean="0"/>
              <a:t>17.09.2024</a:t>
            </a:fld>
            <a:endParaRPr lang="de-DE"/>
          </a:p>
        </p:txBody>
      </p:sp>
      <p:sp>
        <p:nvSpPr>
          <p:cNvPr id="4" name="Fußzeilenplatzhalter 3"/>
          <p:cNvSpPr>
            <a:spLocks noGrp="1"/>
          </p:cNvSpPr>
          <p:nvPr>
            <p:ph type="ftr" sz="quarter" idx="11"/>
          </p:nvPr>
        </p:nvSpPr>
        <p:spPr/>
        <p:txBody>
          <a:bodyPr/>
          <a:lstStyle/>
          <a:p>
            <a:r>
              <a:rPr lang="de-DE"/>
              <a:t>Werther, neu gelesen</a:t>
            </a:r>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0A7F09D-150B-45E8-AA69-811D6BED753B}" type="datetime1">
              <a:rPr lang="de-DE" smtClean="0"/>
              <a:t>17.09.2024</a:t>
            </a:fld>
            <a:endParaRPr lang="de-DE"/>
          </a:p>
        </p:txBody>
      </p:sp>
      <p:sp>
        <p:nvSpPr>
          <p:cNvPr id="3" name="Fußzeilenplatzhalter 2"/>
          <p:cNvSpPr>
            <a:spLocks noGrp="1"/>
          </p:cNvSpPr>
          <p:nvPr>
            <p:ph type="ftr" sz="quarter" idx="11"/>
          </p:nvPr>
        </p:nvSpPr>
        <p:spPr/>
        <p:txBody>
          <a:bodyPr/>
          <a:lstStyle/>
          <a:p>
            <a:r>
              <a:rPr lang="de-DE"/>
              <a:t>Werther, neu gelesen</a:t>
            </a:r>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8EC3240F-FA08-4DAB-81E5-F55E47BA4D9E}" type="datetime1">
              <a:rPr lang="de-DE" smtClean="0"/>
              <a:t>17.09.2024</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a:t>Werther, neu gelesen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574821A6-348C-4030-A6DD-1674D7A022F9}" type="datetime1">
              <a:rPr lang="de-DE" smtClean="0"/>
              <a:t>17.09.2024</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a:t>Werther, neu gelesen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C7D1D5FB-6D39-4946-8243-6E4EDF2DE448}"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F156414-A7C1-47DB-8A23-5ED3B57B2F0F}"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70C61AF-747B-4BEA-9F37-199E90E8E7CB}" type="datetime1">
              <a:rPr lang="de-DE" smtClean="0"/>
              <a:t>17.09.2024</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a:t>Werther, neu gelesen</a:t>
            </a: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124744"/>
            <a:ext cx="6400800" cy="1152128"/>
          </a:xfrm>
        </p:spPr>
        <p:txBody>
          <a:bodyPr>
            <a:normAutofit/>
          </a:bodyPr>
          <a:lstStyle/>
          <a:p>
            <a:r>
              <a:rPr lang="de-DE" dirty="0"/>
              <a:t>Werther, Neu gelesen</a:t>
            </a:r>
          </a:p>
        </p:txBody>
      </p:sp>
      <p:sp>
        <p:nvSpPr>
          <p:cNvPr id="2" name="Titel 1"/>
          <p:cNvSpPr>
            <a:spLocks noGrp="1"/>
          </p:cNvSpPr>
          <p:nvPr>
            <p:ph type="ctrTitle"/>
          </p:nvPr>
        </p:nvSpPr>
        <p:spPr>
          <a:xfrm>
            <a:off x="685800" y="188640"/>
            <a:ext cx="7772400" cy="1080120"/>
          </a:xfrm>
        </p:spPr>
        <p:txBody>
          <a:bodyPr>
            <a:normAutofit/>
          </a:bodyPr>
          <a:lstStyle/>
          <a:p>
            <a:r>
              <a:rPr lang="de-DE" sz="1800" b="1" i="1" dirty="0"/>
              <a:t>Jutta Heinz</a:t>
            </a:r>
            <a:br>
              <a:rPr lang="de-DE" sz="1800" b="1" i="1" dirty="0"/>
            </a:br>
            <a:endParaRPr lang="de-DE" sz="2000" b="1" dirty="0"/>
          </a:p>
        </p:txBody>
      </p:sp>
      <p:pic>
        <p:nvPicPr>
          <p:cNvPr id="5" name="Grafik 4" descr="Ein Bild, das Text, Baum, Design enthält.&#10;&#10;Automatisch generierte Beschreibung">
            <a:extLst>
              <a:ext uri="{FF2B5EF4-FFF2-40B4-BE49-F238E27FC236}">
                <a16:creationId xmlns:a16="http://schemas.microsoft.com/office/drawing/2014/main" id="{7B86CD09-B8BA-34CB-FCC4-70281B263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36912"/>
            <a:ext cx="8610600" cy="3943350"/>
          </a:xfrm>
          <a:prstGeom prst="rect">
            <a:avLst/>
          </a:prstGeom>
        </p:spPr>
      </p:pic>
    </p:spTree>
    <p:extLst>
      <p:ext uri="{BB962C8B-B14F-4D97-AF65-F5344CB8AC3E}">
        <p14:creationId xmlns:p14="http://schemas.microsoft.com/office/powerpoint/2010/main" val="2863071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A0EB1B7-EE9C-F4AF-6445-144A46AC53C1}"/>
              </a:ext>
            </a:extLst>
          </p:cNvPr>
          <p:cNvSpPr>
            <a:spLocks noGrp="1"/>
          </p:cNvSpPr>
          <p:nvPr>
            <p:ph type="title"/>
          </p:nvPr>
        </p:nvSpPr>
        <p:spPr/>
        <p:txBody>
          <a:bodyPr>
            <a:noAutofit/>
          </a:bodyPr>
          <a:lstStyle/>
          <a:p>
            <a:r>
              <a:rPr lang="de-DE" sz="2000" b="1" kern="100" dirty="0">
                <a:effectLst/>
                <a:ea typeface="Aptos" panose="020B0004020202020204" pitchFamily="34" charset="0"/>
                <a:cs typeface="Times New Roman" panose="02020603050405020304" pitchFamily="18" charset="0"/>
              </a:rPr>
              <a:t>„</a:t>
            </a:r>
            <a:r>
              <a:rPr lang="de-DE" sz="2000" b="1" i="1" kern="100" dirty="0">
                <a:effectLst/>
                <a:ea typeface="Aptos" panose="020B0004020202020204" pitchFamily="34" charset="0"/>
                <a:cs typeface="Times New Roman" panose="02020603050405020304" pitchFamily="18" charset="0"/>
              </a:rPr>
              <a:t>Wenn das liebe Thal um mich dampft</a:t>
            </a:r>
            <a:r>
              <a:rPr lang="de-DE" sz="2000" b="1" kern="100" dirty="0">
                <a:effectLst/>
                <a:ea typeface="Aptos" panose="020B0004020202020204" pitchFamily="34" charset="0"/>
                <a:cs typeface="Times New Roman" panose="02020603050405020304" pitchFamily="18" charset="0"/>
              </a:rPr>
              <a:t>“ – </a:t>
            </a:r>
            <a:br>
              <a:rPr lang="de-DE" sz="2000" b="1" kern="100" dirty="0">
                <a:effectLst/>
                <a:ea typeface="Aptos" panose="020B0004020202020204" pitchFamily="34" charset="0"/>
                <a:cs typeface="Times New Roman" panose="02020603050405020304" pitchFamily="18" charset="0"/>
              </a:rPr>
            </a:br>
            <a:r>
              <a:rPr lang="de-DE" sz="2000" b="1" kern="100" dirty="0">
                <a:solidFill>
                  <a:schemeClr val="accent1"/>
                </a:solidFill>
                <a:effectLst/>
                <a:ea typeface="Aptos" panose="020B0004020202020204" pitchFamily="34" charset="0"/>
                <a:cs typeface="Times New Roman" panose="02020603050405020304" pitchFamily="18" charset="0"/>
              </a:rPr>
              <a:t>Natur </a:t>
            </a:r>
            <a:r>
              <a:rPr lang="de-DE" sz="2000" b="1" kern="100" dirty="0">
                <a:effectLst/>
                <a:ea typeface="Aptos" panose="020B0004020202020204" pitchFamily="34" charset="0"/>
                <a:cs typeface="Times New Roman" panose="02020603050405020304" pitchFamily="18" charset="0"/>
              </a:rPr>
              <a:t>im Roman </a:t>
            </a:r>
            <a:endParaRPr lang="de-DE" sz="2000" b="1" dirty="0"/>
          </a:p>
        </p:txBody>
      </p:sp>
      <p:sp>
        <p:nvSpPr>
          <p:cNvPr id="4" name="Inhaltsplatzhalter 3">
            <a:extLst>
              <a:ext uri="{FF2B5EF4-FFF2-40B4-BE49-F238E27FC236}">
                <a16:creationId xmlns:a16="http://schemas.microsoft.com/office/drawing/2014/main" id="{515A6784-3601-48EF-9E30-1BC27A010813}"/>
              </a:ext>
            </a:extLst>
          </p:cNvPr>
          <p:cNvSpPr>
            <a:spLocks noGrp="1"/>
          </p:cNvSpPr>
          <p:nvPr>
            <p:ph sz="quarter" idx="1"/>
          </p:nvPr>
        </p:nvSpPr>
        <p:spPr/>
        <p:txBody>
          <a:bodyPr/>
          <a:lstStyle/>
          <a:p>
            <a:r>
              <a:rPr lang="de-DE" sz="1400" b="1" dirty="0">
                <a:solidFill>
                  <a:schemeClr val="accent1"/>
                </a:solidFill>
              </a:rPr>
              <a:t>Warum ist die Natur für Werther so wichtig, was sucht er dort, </a:t>
            </a:r>
            <a:br>
              <a:rPr lang="de-DE" sz="1400" b="1" dirty="0">
                <a:solidFill>
                  <a:schemeClr val="accent1"/>
                </a:solidFill>
              </a:rPr>
            </a:br>
            <a:r>
              <a:rPr lang="de-DE" sz="1400" b="1" dirty="0">
                <a:solidFill>
                  <a:schemeClr val="accent1"/>
                </a:solidFill>
              </a:rPr>
              <a:t>was findet er (oder nicht)?</a:t>
            </a:r>
          </a:p>
          <a:p>
            <a:r>
              <a:rPr lang="de-DE" sz="1400" dirty="0">
                <a:solidFill>
                  <a:schemeClr val="accent1"/>
                </a:solidFill>
              </a:rPr>
              <a:t>Kontext:</a:t>
            </a:r>
            <a:r>
              <a:rPr lang="de-DE" sz="1400" dirty="0"/>
              <a:t> Zum Naturbegriff und seiner Geschichte </a:t>
            </a:r>
          </a:p>
          <a:p>
            <a:r>
              <a:rPr lang="de-DE" sz="1400" dirty="0">
                <a:solidFill>
                  <a:schemeClr val="accent1"/>
                </a:solidFill>
              </a:rPr>
              <a:t>Kontext:</a:t>
            </a:r>
            <a:r>
              <a:rPr lang="de-DE" sz="1400" dirty="0"/>
              <a:t> Goethe als Naturforscher</a:t>
            </a:r>
          </a:p>
          <a:p>
            <a:r>
              <a:rPr lang="de-DE" sz="1400" dirty="0"/>
              <a:t>Zum </a:t>
            </a:r>
            <a:r>
              <a:rPr lang="de-DE" sz="1400" dirty="0">
                <a:solidFill>
                  <a:schemeClr val="accent1"/>
                </a:solidFill>
              </a:rPr>
              <a:t>Naturbegriff des jungen Goethe</a:t>
            </a:r>
          </a:p>
          <a:p>
            <a:r>
              <a:rPr lang="de-DE" sz="1400" dirty="0">
                <a:solidFill>
                  <a:schemeClr val="accent1"/>
                </a:solidFill>
              </a:rPr>
              <a:t>[Begriffe:</a:t>
            </a:r>
            <a:r>
              <a:rPr lang="de-DE" sz="1400" dirty="0"/>
              <a:t> „Dilettant“ vs. „Genie“]</a:t>
            </a:r>
          </a:p>
          <a:p>
            <a:r>
              <a:rPr lang="de-DE" sz="1400" dirty="0">
                <a:solidFill>
                  <a:schemeClr val="accent1"/>
                </a:solidFill>
              </a:rPr>
              <a:t>Lektüre</a:t>
            </a:r>
            <a:r>
              <a:rPr lang="de-DE" sz="1400" dirty="0"/>
              <a:t> ausgewählter Briefe</a:t>
            </a:r>
            <a:endParaRPr lang="de-DE" sz="1400" dirty="0">
              <a:solidFill>
                <a:schemeClr val="accent1"/>
              </a:solidFill>
            </a:endParaRPr>
          </a:p>
          <a:p>
            <a:r>
              <a:rPr lang="de-DE" sz="1400" dirty="0">
                <a:solidFill>
                  <a:schemeClr val="accent1"/>
                </a:solidFill>
              </a:rPr>
              <a:t>Zusammenfassung</a:t>
            </a:r>
            <a:r>
              <a:rPr lang="de-DE" sz="1400" dirty="0"/>
              <a:t> und </a:t>
            </a:r>
            <a:r>
              <a:rPr lang="de-DE" sz="1400" dirty="0">
                <a:solidFill>
                  <a:schemeClr val="accent1"/>
                </a:solidFill>
              </a:rPr>
              <a:t>Aktualisierung</a:t>
            </a:r>
            <a:r>
              <a:rPr lang="de-DE" sz="1400" dirty="0"/>
              <a:t>: „Ist Werther der erste Öko-Freak im deutschen Roman?“</a:t>
            </a:r>
          </a:p>
          <a:p>
            <a:endParaRPr lang="de-DE" dirty="0"/>
          </a:p>
        </p:txBody>
      </p:sp>
      <p:pic>
        <p:nvPicPr>
          <p:cNvPr id="5" name="Grafik 4" descr="Ein Bild, das draußen, Entwurf, Bild, Schwarzweiß enthält.&#10;&#10;Automatisch generierte Beschreibung">
            <a:extLst>
              <a:ext uri="{FF2B5EF4-FFF2-40B4-BE49-F238E27FC236}">
                <a16:creationId xmlns:a16="http://schemas.microsoft.com/office/drawing/2014/main" id="{31938A4D-7324-FC3C-FBE0-5CDB47C18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3962439"/>
            <a:ext cx="3672408" cy="2078519"/>
          </a:xfrm>
          <a:prstGeom prst="rect">
            <a:avLst/>
          </a:prstGeom>
        </p:spPr>
      </p:pic>
      <p:sp>
        <p:nvSpPr>
          <p:cNvPr id="2" name="Textfeld 1">
            <a:extLst>
              <a:ext uri="{FF2B5EF4-FFF2-40B4-BE49-F238E27FC236}">
                <a16:creationId xmlns:a16="http://schemas.microsoft.com/office/drawing/2014/main" id="{5370CEAF-F86C-F678-85C4-AB8EC67BBE50}"/>
              </a:ext>
            </a:extLst>
          </p:cNvPr>
          <p:cNvSpPr txBox="1"/>
          <p:nvPr/>
        </p:nvSpPr>
        <p:spPr>
          <a:xfrm>
            <a:off x="3059832" y="6040958"/>
            <a:ext cx="3672408" cy="246221"/>
          </a:xfrm>
          <a:prstGeom prst="rect">
            <a:avLst/>
          </a:prstGeom>
          <a:noFill/>
        </p:spPr>
        <p:txBody>
          <a:bodyPr wrap="square" rtlCol="0">
            <a:spAutoFit/>
          </a:bodyPr>
          <a:lstStyle/>
          <a:p>
            <a:r>
              <a:rPr lang="de-DE" sz="1000" dirty="0">
                <a:solidFill>
                  <a:schemeClr val="accent3"/>
                </a:solidFill>
              </a:rPr>
              <a:t>Der Werther-Brunnen bei Wetzlar, Gartenlaube 1874</a:t>
            </a:r>
          </a:p>
        </p:txBody>
      </p:sp>
    </p:spTree>
    <p:extLst>
      <p:ext uri="{BB962C8B-B14F-4D97-AF65-F5344CB8AC3E}">
        <p14:creationId xmlns:p14="http://schemas.microsoft.com/office/powerpoint/2010/main" val="2814915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68F811-A5B0-1235-3639-6EEE09AF6C6B}"/>
              </a:ext>
            </a:extLst>
          </p:cNvPr>
          <p:cNvSpPr>
            <a:spLocks noGrp="1"/>
          </p:cNvSpPr>
          <p:nvPr>
            <p:ph type="title"/>
          </p:nvPr>
        </p:nvSpPr>
        <p:spPr/>
        <p:txBody>
          <a:bodyPr>
            <a:noAutofit/>
          </a:bodyPr>
          <a:lstStyle/>
          <a:p>
            <a:r>
              <a:rPr lang="de-DE" sz="2400" dirty="0"/>
              <a:t>Welche Natur? – </a:t>
            </a:r>
            <a:br>
              <a:rPr lang="de-DE" sz="2400" dirty="0"/>
            </a:br>
            <a:r>
              <a:rPr lang="de-DE" sz="2400" dirty="0"/>
              <a:t>Zum Begriff und seiner Geschichte</a:t>
            </a:r>
          </a:p>
        </p:txBody>
      </p:sp>
      <p:sp>
        <p:nvSpPr>
          <p:cNvPr id="3" name="Fußzeilenplatzhalter 2">
            <a:extLst>
              <a:ext uri="{FF2B5EF4-FFF2-40B4-BE49-F238E27FC236}">
                <a16:creationId xmlns:a16="http://schemas.microsoft.com/office/drawing/2014/main" id="{507C4FF6-9C72-9874-FFDD-12E0E8A97F6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9288E37-F678-0E6B-2CF2-4B840B5154A6}"/>
              </a:ext>
            </a:extLst>
          </p:cNvPr>
          <p:cNvSpPr>
            <a:spLocks noGrp="1"/>
          </p:cNvSpPr>
          <p:nvPr>
            <p:ph type="sldNum" sz="quarter" idx="12"/>
          </p:nvPr>
        </p:nvSpPr>
        <p:spPr/>
        <p:txBody>
          <a:bodyPr/>
          <a:lstStyle/>
          <a:p>
            <a:fld id="{B2ADACBF-B37B-4026-855E-49B0BDFC8D12}" type="slidenum">
              <a:rPr lang="de-DE" smtClean="0"/>
              <a:t>3</a:t>
            </a:fld>
            <a:endParaRPr lang="de-DE"/>
          </a:p>
        </p:txBody>
      </p:sp>
      <p:sp>
        <p:nvSpPr>
          <p:cNvPr id="5" name="Inhaltsplatzhalter 4">
            <a:extLst>
              <a:ext uri="{FF2B5EF4-FFF2-40B4-BE49-F238E27FC236}">
                <a16:creationId xmlns:a16="http://schemas.microsoft.com/office/drawing/2014/main" id="{98E8AABD-9332-67FB-9544-48F85B18AAA4}"/>
              </a:ext>
            </a:extLst>
          </p:cNvPr>
          <p:cNvSpPr>
            <a:spLocks noGrp="1"/>
          </p:cNvSpPr>
          <p:nvPr>
            <p:ph sz="quarter" idx="1"/>
          </p:nvPr>
        </p:nvSpPr>
        <p:spPr>
          <a:xfrm>
            <a:off x="301752" y="1556792"/>
            <a:ext cx="8503920" cy="4516404"/>
          </a:xfrm>
        </p:spPr>
        <p:txBody>
          <a:bodyPr>
            <a:normAutofit/>
          </a:bodyPr>
          <a:lstStyle/>
          <a:p>
            <a:pPr marL="0" indent="0" algn="l" hangingPunct="0">
              <a:lnSpc>
                <a:spcPts val="1700"/>
              </a:lnSpc>
              <a:spcBef>
                <a:spcPts val="0"/>
              </a:spcBef>
              <a:buNone/>
              <a:tabLst>
                <a:tab pos="144145" algn="l"/>
              </a:tabLst>
            </a:pPr>
            <a:r>
              <a:rPr lang="de-DE" sz="1400" i="1" dirty="0">
                <a:effectLst/>
                <a:ea typeface="Times New Roman" panose="02020603050405020304" pitchFamily="18" charset="0"/>
                <a:cs typeface="Times New Roman" panose="02020603050405020304" pitchFamily="18" charset="0"/>
              </a:rPr>
              <a:t>Alltagssprachlich:</a:t>
            </a:r>
          </a:p>
          <a:p>
            <a:pPr marL="0" indent="0" algn="l" hangingPunct="0">
              <a:lnSpc>
                <a:spcPts val="1700"/>
              </a:lnSpc>
              <a:spcBef>
                <a:spcPts val="0"/>
              </a:spcBef>
              <a:buNone/>
              <a:tabLst>
                <a:tab pos="144145" algn="l"/>
              </a:tabLst>
            </a:pPr>
            <a:endParaRPr lang="de-DE" sz="1400" i="1" dirty="0">
              <a:effectLst/>
              <a:ea typeface="Times New Roman" panose="02020603050405020304" pitchFamily="18" charset="0"/>
              <a:cs typeface="Times New Roman" panose="02020603050405020304" pitchFamily="18" charset="0"/>
            </a:endParaRPr>
          </a:p>
          <a:p>
            <a:pPr hangingPunct="0">
              <a:lnSpc>
                <a:spcPts val="1700"/>
              </a:lnSpc>
              <a:spcBef>
                <a:spcPts val="0"/>
              </a:spcBef>
              <a:tabLst>
                <a:tab pos="144145" algn="l"/>
              </a:tabLst>
            </a:pPr>
            <a:r>
              <a:rPr lang="de-DE" sz="1400" dirty="0">
                <a:ea typeface="Times New Roman" panose="02020603050405020304" pitchFamily="18" charset="0"/>
                <a:cs typeface="Times New Roman" panose="02020603050405020304" pitchFamily="18" charset="0"/>
              </a:rPr>
              <a:t>e</a:t>
            </a:r>
            <a:r>
              <a:rPr lang="de-DE" sz="1400" dirty="0">
                <a:effectLst/>
                <a:ea typeface="Times New Roman" panose="02020603050405020304" pitchFamily="18" charset="0"/>
                <a:cs typeface="Times New Roman" panose="02020603050405020304" pitchFamily="18" charset="0"/>
              </a:rPr>
              <a:t>inzelne Naturdinge (Umwelt, Landschaft, Lebensraum)</a:t>
            </a:r>
          </a:p>
          <a:p>
            <a:pPr hangingPunct="0">
              <a:lnSpc>
                <a:spcPts val="1700"/>
              </a:lnSpc>
              <a:spcBef>
                <a:spcPts val="0"/>
              </a:spcBef>
              <a:tabLst>
                <a:tab pos="144145" algn="l"/>
              </a:tabLst>
            </a:pPr>
            <a:r>
              <a:rPr lang="de-DE" sz="1400" dirty="0">
                <a:ea typeface="Times New Roman" panose="02020603050405020304" pitchFamily="18" charset="0"/>
                <a:cs typeface="Times New Roman" panose="02020603050405020304" pitchFamily="18" charset="0"/>
              </a:rPr>
              <a:t>die Gesamtheit der Naturerscheinungen (Kosmos)</a:t>
            </a:r>
          </a:p>
          <a:p>
            <a:pPr hangingPunct="0">
              <a:lnSpc>
                <a:spcPts val="1700"/>
              </a:lnSpc>
              <a:spcBef>
                <a:spcPts val="0"/>
              </a:spcBef>
              <a:tabLst>
                <a:tab pos="144145" algn="l"/>
              </a:tabLst>
            </a:pPr>
            <a:r>
              <a:rPr lang="de-DE" sz="1400" dirty="0">
                <a:ea typeface="Times New Roman" panose="02020603050405020304" pitchFamily="18" charset="0"/>
                <a:cs typeface="Times New Roman" panose="02020603050405020304" pitchFamily="18" charset="0"/>
              </a:rPr>
              <a:t>d</a:t>
            </a:r>
            <a:r>
              <a:rPr lang="de-DE" sz="1400" dirty="0">
                <a:effectLst/>
                <a:ea typeface="Times New Roman" panose="02020603050405020304" pitchFamily="18" charset="0"/>
                <a:cs typeface="Times New Roman" panose="02020603050405020304" pitchFamily="18" charset="0"/>
              </a:rPr>
              <a:t>ie Natur einer Sache/des Menschen (Wesen)</a:t>
            </a:r>
          </a:p>
          <a:p>
            <a:pPr hangingPunct="0">
              <a:lnSpc>
                <a:spcPts val="1700"/>
              </a:lnSpc>
              <a:spcBef>
                <a:spcPts val="0"/>
              </a:spcBef>
              <a:tabLst>
                <a:tab pos="144145" algn="l"/>
              </a:tabLst>
            </a:pPr>
            <a:r>
              <a:rPr lang="de-DE" sz="1400" dirty="0">
                <a:ea typeface="Times New Roman" panose="02020603050405020304" pitchFamily="18" charset="0"/>
                <a:cs typeface="Times New Roman" panose="02020603050405020304" pitchFamily="18" charset="0"/>
              </a:rPr>
              <a:t>Natürliches/unnatürliches Verhalten (Wert)</a:t>
            </a:r>
            <a:endParaRPr lang="de-DE" sz="1400" dirty="0">
              <a:effectLst/>
              <a:ea typeface="Times New Roman" panose="02020603050405020304" pitchFamily="18" charset="0"/>
              <a:cs typeface="Times New Roman" panose="02020603050405020304" pitchFamily="18" charset="0"/>
            </a:endParaRPr>
          </a:p>
          <a:p>
            <a:pPr marL="0" indent="0" algn="l" hangingPunct="0">
              <a:lnSpc>
                <a:spcPts val="1700"/>
              </a:lnSpc>
              <a:spcBef>
                <a:spcPts val="0"/>
              </a:spcBef>
              <a:buNone/>
              <a:tabLst>
                <a:tab pos="144145" algn="l"/>
              </a:tabLst>
            </a:pPr>
            <a:endParaRPr lang="de-DE" sz="1400" i="1" dirty="0">
              <a:effectLst/>
              <a:ea typeface="Times New Roman" panose="02020603050405020304" pitchFamily="18" charset="0"/>
              <a:cs typeface="Times New Roman" panose="02020603050405020304" pitchFamily="18" charset="0"/>
            </a:endParaRPr>
          </a:p>
          <a:p>
            <a:pPr marL="0" indent="0" algn="l" hangingPunct="0">
              <a:lnSpc>
                <a:spcPts val="1700"/>
              </a:lnSpc>
              <a:spcBef>
                <a:spcPts val="0"/>
              </a:spcBef>
              <a:buNone/>
              <a:tabLst>
                <a:tab pos="144145" algn="l"/>
              </a:tabLst>
            </a:pPr>
            <a:r>
              <a:rPr lang="de-DE" sz="1400" i="1" dirty="0">
                <a:effectLst/>
                <a:ea typeface="Times New Roman" panose="02020603050405020304" pitchFamily="18" charset="0"/>
                <a:cs typeface="Times New Roman" panose="02020603050405020304" pitchFamily="18" charset="0"/>
              </a:rPr>
              <a:t>Historisch:</a:t>
            </a:r>
          </a:p>
          <a:p>
            <a:pPr marL="0" indent="0" algn="l" hangingPunct="0">
              <a:lnSpc>
                <a:spcPts val="1700"/>
              </a:lnSpc>
              <a:spcBef>
                <a:spcPts val="0"/>
              </a:spcBef>
              <a:buNone/>
              <a:tabLst>
                <a:tab pos="144145" algn="l"/>
              </a:tabLst>
            </a:pPr>
            <a:r>
              <a:rPr lang="de-DE" sz="1400" dirty="0">
                <a:effectLst/>
                <a:ea typeface="Times New Roman" panose="02020603050405020304" pitchFamily="18" charset="0"/>
                <a:cs typeface="Times New Roman" panose="02020603050405020304" pitchFamily="18" charset="0"/>
              </a:rPr>
              <a:t>A		</a:t>
            </a:r>
            <a:r>
              <a:rPr lang="de-DE" sz="1400" dirty="0">
                <a:solidFill>
                  <a:schemeClr val="accent1"/>
                </a:solidFill>
                <a:effectLst/>
                <a:ea typeface="Times New Roman" panose="02020603050405020304" pitchFamily="18" charset="0"/>
                <a:cs typeface="Times New Roman" panose="02020603050405020304" pitchFamily="18" charset="0"/>
              </a:rPr>
              <a:t>vorwissenschaftlicher/philosophischer </a:t>
            </a:r>
            <a:r>
              <a:rPr lang="de-DE" sz="1400" dirty="0">
                <a:effectLst/>
                <a:ea typeface="Times New Roman" panose="02020603050405020304" pitchFamily="18" charset="0"/>
                <a:cs typeface="Times New Roman" panose="02020603050405020304" pitchFamily="18" charset="0"/>
              </a:rPr>
              <a:t>Naturbegriff (Antike bis Beginn der Neuzeit);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		</a:t>
            </a:r>
            <a:r>
              <a:rPr lang="de-DE" sz="1400" dirty="0">
                <a:solidFill>
                  <a:schemeClr val="accent1"/>
                </a:solidFill>
                <a:effectLst/>
                <a:ea typeface="Times New Roman" panose="02020603050405020304" pitchFamily="18" charset="0"/>
                <a:cs typeface="Times New Roman" panose="02020603050405020304" pitchFamily="18" charset="0"/>
              </a:rPr>
              <a:t>Naturphilosophie </a:t>
            </a:r>
            <a:r>
              <a:rPr lang="de-DE" sz="1400" dirty="0">
                <a:effectLst/>
                <a:ea typeface="Times New Roman" panose="02020603050405020304" pitchFamily="18" charset="0"/>
                <a:cs typeface="Times New Roman" panose="02020603050405020304" pitchFamily="18" charset="0"/>
              </a:rPr>
              <a:t>fragt nach dem Ursprung und Wesen der Dinge</a:t>
            </a:r>
          </a:p>
          <a:p>
            <a:pPr marL="0" indent="0" algn="l" hangingPunct="0">
              <a:lnSpc>
                <a:spcPts val="1700"/>
              </a:lnSpc>
              <a:spcBef>
                <a:spcPts val="0"/>
              </a:spcBef>
              <a:buNone/>
              <a:tabLst>
                <a:tab pos="144145" algn="l"/>
              </a:tabLst>
            </a:pPr>
            <a:r>
              <a:rPr lang="de-DE" sz="1400" dirty="0">
                <a:effectLst/>
                <a:ea typeface="Times New Roman" panose="02020603050405020304" pitchFamily="18" charset="0"/>
                <a:cs typeface="Times New Roman" panose="02020603050405020304" pitchFamily="18" charset="0"/>
              </a:rPr>
              <a:t>B		</a:t>
            </a:r>
            <a:r>
              <a:rPr lang="de-DE" sz="1400" dirty="0">
                <a:solidFill>
                  <a:schemeClr val="accent1"/>
                </a:solidFill>
                <a:effectLst/>
                <a:ea typeface="Times New Roman" panose="02020603050405020304" pitchFamily="18" charset="0"/>
                <a:cs typeface="Times New Roman" panose="02020603050405020304" pitchFamily="18" charset="0"/>
              </a:rPr>
              <a:t>wissenschaftlicher</a:t>
            </a:r>
            <a:r>
              <a:rPr lang="de-DE" sz="1400" dirty="0">
                <a:effectLst/>
                <a:ea typeface="Times New Roman" panose="02020603050405020304" pitchFamily="18" charset="0"/>
                <a:cs typeface="Times New Roman" panose="02020603050405020304" pitchFamily="18" charset="0"/>
              </a:rPr>
              <a:t> Naturbegriff (Neuzeit bis Moderne);</a:t>
            </a:r>
            <a:r>
              <a:rPr lang="de-DE" sz="1400" dirty="0">
                <a:solidFill>
                  <a:schemeClr val="accent1"/>
                </a:solidFill>
                <a:effectLst/>
                <a:ea typeface="Times New Roman" panose="02020603050405020304" pitchFamily="18" charset="0"/>
                <a:cs typeface="Times New Roman" panose="02020603050405020304" pitchFamily="18" charset="0"/>
              </a:rPr>
              <a:t> Naturwissenschaften</a:t>
            </a:r>
          </a:p>
          <a:p>
            <a:pPr marL="0" indent="0" algn="l" hangingPunct="0">
              <a:lnSpc>
                <a:spcPts val="1700"/>
              </a:lnSpc>
              <a:spcBef>
                <a:spcPts val="0"/>
              </a:spcBef>
              <a:buNone/>
              <a:tabLst>
                <a:tab pos="144145" algn="l"/>
              </a:tabLst>
            </a:pPr>
            <a:r>
              <a:rPr lang="de-DE" sz="1400" dirty="0">
                <a:ea typeface="Times New Roman" panose="02020603050405020304" pitchFamily="18" charset="0"/>
                <a:cs typeface="Times New Roman" panose="02020603050405020304" pitchFamily="18" charset="0"/>
              </a:rPr>
              <a:t>		Naturgesetz; Mechanismus; Organismus; Evolution</a:t>
            </a:r>
            <a:endParaRPr lang="de-DE" sz="1400" dirty="0">
              <a:effectLst/>
              <a:ea typeface="Times New Roman" panose="02020603050405020304" pitchFamily="18" charset="0"/>
              <a:cs typeface="Times New Roman" panose="02020603050405020304" pitchFamily="18" charset="0"/>
            </a:endParaRPr>
          </a:p>
          <a:p>
            <a:pPr marL="0" indent="0" algn="l" hangingPunct="0">
              <a:lnSpc>
                <a:spcPts val="1700"/>
              </a:lnSpc>
              <a:spcBef>
                <a:spcPts val="0"/>
              </a:spcBef>
              <a:buNone/>
              <a:tabLst>
                <a:tab pos="144145" algn="l"/>
              </a:tabLst>
            </a:pPr>
            <a:r>
              <a:rPr lang="de-DE" sz="1400" dirty="0">
                <a:effectLst/>
                <a:ea typeface="Times New Roman" panose="02020603050405020304" pitchFamily="18" charset="0"/>
                <a:cs typeface="Times New Roman" panose="02020603050405020304" pitchFamily="18" charset="0"/>
              </a:rPr>
              <a:t>C		</a:t>
            </a:r>
            <a:r>
              <a:rPr lang="de-DE" sz="1400" dirty="0">
                <a:solidFill>
                  <a:schemeClr val="accent1"/>
                </a:solidFill>
                <a:effectLst/>
                <a:ea typeface="Times New Roman" panose="02020603050405020304" pitchFamily="18" charset="0"/>
                <a:cs typeface="Times New Roman" panose="02020603050405020304" pitchFamily="18" charset="0"/>
              </a:rPr>
              <a:t>technischer</a:t>
            </a:r>
            <a:r>
              <a:rPr lang="de-DE" sz="1400" dirty="0">
                <a:effectLst/>
                <a:ea typeface="Times New Roman" panose="02020603050405020304" pitchFamily="18" charset="0"/>
                <a:cs typeface="Times New Roman" panose="02020603050405020304" pitchFamily="18" charset="0"/>
              </a:rPr>
              <a:t> Naturbegriff (Moderne); </a:t>
            </a:r>
            <a:r>
              <a:rPr lang="de-DE" sz="1400" dirty="0" err="1">
                <a:effectLst/>
                <a:ea typeface="Times New Roman" panose="02020603050405020304" pitchFamily="18" charset="0"/>
                <a:cs typeface="Times New Roman" panose="02020603050405020304" pitchFamily="18" charset="0"/>
              </a:rPr>
              <a:t>natürl</a:t>
            </a:r>
            <a:r>
              <a:rPr lang="de-DE" sz="1400" dirty="0">
                <a:effectLst/>
                <a:ea typeface="Times New Roman" panose="02020603050405020304" pitchFamily="18" charset="0"/>
                <a:cs typeface="Times New Roman" panose="02020603050405020304" pitchFamily="18" charset="0"/>
              </a:rPr>
              <a:t>. Ressourcen</a:t>
            </a:r>
          </a:p>
          <a:p>
            <a:pPr marL="0" indent="0" algn="l" hangingPunct="0">
              <a:lnSpc>
                <a:spcPts val="1700"/>
              </a:lnSpc>
              <a:spcBef>
                <a:spcPts val="0"/>
              </a:spcBef>
              <a:buNone/>
              <a:tabLst>
                <a:tab pos="144145" algn="l"/>
              </a:tabLst>
            </a:pPr>
            <a:r>
              <a:rPr lang="de-DE" sz="1400" dirty="0">
                <a:effectLst/>
                <a:ea typeface="Times New Roman" panose="02020603050405020304" pitchFamily="18" charset="0"/>
                <a:cs typeface="Times New Roman" panose="02020603050405020304" pitchFamily="18" charset="0"/>
              </a:rPr>
              <a:t>D 	</a:t>
            </a:r>
            <a:r>
              <a:rPr lang="de-DE" sz="1400" dirty="0">
                <a:solidFill>
                  <a:schemeClr val="accent1"/>
                </a:solidFill>
                <a:effectLst/>
                <a:ea typeface="Times New Roman" panose="02020603050405020304" pitchFamily="18" charset="0"/>
                <a:cs typeface="Times New Roman" panose="02020603050405020304" pitchFamily="18" charset="0"/>
              </a:rPr>
              <a:t>ökologischer </a:t>
            </a:r>
            <a:r>
              <a:rPr lang="de-DE" sz="1400" dirty="0">
                <a:effectLst/>
                <a:ea typeface="Times New Roman" panose="02020603050405020304" pitchFamily="18" charset="0"/>
                <a:cs typeface="Times New Roman" panose="02020603050405020304" pitchFamily="18" charset="0"/>
              </a:rPr>
              <a:t>Naturbegriff; Konzept der Nachhaltigkeit</a:t>
            </a:r>
          </a:p>
          <a:p>
            <a:pPr marL="0" indent="0">
              <a:lnSpc>
                <a:spcPts val="1700"/>
              </a:lnSpc>
              <a:spcBef>
                <a:spcPts val="0"/>
              </a:spcBef>
              <a:spcAft>
                <a:spcPts val="300"/>
              </a:spcAft>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i="1" kern="0" dirty="0">
                <a:effectLst/>
                <a:ea typeface="Aptos" panose="020B0004020202020204" pitchFamily="34" charset="0"/>
                <a:cs typeface="Times New Roman" panose="02020603050405020304" pitchFamily="18" charset="0"/>
              </a:rPr>
              <a:t>Systematisch, begriffsgeschichtlich:</a:t>
            </a:r>
            <a:endParaRPr lang="de-DE" sz="1400" kern="100" dirty="0">
              <a:effectLst/>
              <a:ea typeface="Aptos" panose="020B0004020202020204" pitchFamily="34" charset="0"/>
              <a:cs typeface="Times New Roman" panose="02020603050405020304" pitchFamily="18" charset="0"/>
            </a:endParaRPr>
          </a:p>
          <a:p>
            <a:pPr hangingPunct="0">
              <a:lnSpc>
                <a:spcPts val="1700"/>
              </a:lnSpc>
              <a:spcBef>
                <a:spcPts val="0"/>
              </a:spcBef>
              <a:tabLst>
                <a:tab pos="144145" algn="l"/>
              </a:tabLst>
            </a:pPr>
            <a:r>
              <a:rPr lang="de-DE" sz="1400" dirty="0">
                <a:effectLst/>
                <a:ea typeface="Times New Roman" panose="02020603050405020304" pitchFamily="18" charset="0"/>
                <a:cs typeface="Times New Roman" panose="02020603050405020304" pitchFamily="18" charset="0"/>
              </a:rPr>
              <a:t>Wortstamm: lat. </a:t>
            </a:r>
            <a:r>
              <a:rPr lang="de-DE" sz="1400" dirty="0" err="1">
                <a:solidFill>
                  <a:schemeClr val="accent1"/>
                </a:solidFill>
                <a:ea typeface="Times New Roman" panose="02020603050405020304" pitchFamily="18" charset="0"/>
                <a:cs typeface="Times New Roman" panose="02020603050405020304" pitchFamily="18" charset="0"/>
              </a:rPr>
              <a:t>n</a:t>
            </a:r>
            <a:r>
              <a:rPr lang="de-DE" sz="1400" dirty="0" err="1">
                <a:solidFill>
                  <a:schemeClr val="accent1"/>
                </a:solidFill>
                <a:effectLst/>
                <a:ea typeface="Times New Roman" panose="02020603050405020304" pitchFamily="18" charset="0"/>
                <a:cs typeface="Times New Roman" panose="02020603050405020304" pitchFamily="18" charset="0"/>
              </a:rPr>
              <a:t>asci</a:t>
            </a:r>
            <a:r>
              <a:rPr lang="de-DE" sz="1400" dirty="0">
                <a:solidFill>
                  <a:schemeClr val="accent1"/>
                </a:solidFill>
                <a:effectLst/>
                <a:ea typeface="Times New Roman" panose="02020603050405020304" pitchFamily="18" charset="0"/>
                <a:cs typeface="Times New Roman" panose="02020603050405020304" pitchFamily="18" charset="0"/>
              </a:rPr>
              <a:t>,</a:t>
            </a:r>
            <a:r>
              <a:rPr lang="de-DE" sz="1400" dirty="0">
                <a:effectLst/>
                <a:ea typeface="Times New Roman" panose="02020603050405020304" pitchFamily="18" charset="0"/>
                <a:cs typeface="Times New Roman" panose="02020603050405020304" pitchFamily="18" charset="0"/>
              </a:rPr>
              <a:t> gebären = Verbindung mit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Werden (und Vergehen), Zeugung</a:t>
            </a:r>
          </a:p>
          <a:p>
            <a:pPr hangingPunct="0">
              <a:lnSpc>
                <a:spcPts val="1700"/>
              </a:lnSpc>
              <a:spcBef>
                <a:spcPts val="0"/>
              </a:spcBef>
              <a:tabLst>
                <a:tab pos="144145" algn="l"/>
              </a:tabLst>
            </a:pPr>
            <a:r>
              <a:rPr lang="de-DE" sz="1400" dirty="0">
                <a:effectLst/>
                <a:ea typeface="Times New Roman" panose="02020603050405020304" pitchFamily="18" charset="0"/>
                <a:cs typeface="Times New Roman" panose="02020603050405020304" pitchFamily="18" charset="0"/>
              </a:rPr>
              <a:t>Definition durch Gegenbegriffe: zeigen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unterschiedliche Aspekte des Naturbegriffs</a:t>
            </a:r>
          </a:p>
          <a:p>
            <a:pPr marL="0" indent="0" algn="l" hangingPunct="0">
              <a:lnSpc>
                <a:spcPts val="1700"/>
              </a:lnSpc>
              <a:spcBef>
                <a:spcPts val="0"/>
              </a:spcBef>
              <a:buNone/>
              <a:tabLst>
                <a:tab pos="144145" algn="l"/>
              </a:tabLst>
            </a:pPr>
            <a:endParaRPr lang="de-DE" sz="5600" i="1" dirty="0">
              <a:effectLst/>
              <a:ea typeface="Times New Roman" panose="02020603050405020304" pitchFamily="18" charset="0"/>
              <a:cs typeface="Times New Roman" panose="02020603050405020304" pitchFamily="18" charset="0"/>
            </a:endParaRPr>
          </a:p>
          <a:p>
            <a:pPr marL="0" indent="0">
              <a:buNone/>
            </a:pPr>
            <a:endParaRPr lang="de-DE" dirty="0"/>
          </a:p>
        </p:txBody>
      </p:sp>
      <p:pic>
        <p:nvPicPr>
          <p:cNvPr id="7" name="Grafik 6" descr="Ein Bild, das Bild, Säugetier, Baum, draußen enthält.&#10;&#10;Automatisch generierte Beschreibung">
            <a:extLst>
              <a:ext uri="{FF2B5EF4-FFF2-40B4-BE49-F238E27FC236}">
                <a16:creationId xmlns:a16="http://schemas.microsoft.com/office/drawing/2014/main" id="{2EE04C00-F8F2-9F54-3B3C-F2510939B5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0856" y="4831201"/>
            <a:ext cx="2364816" cy="1762527"/>
          </a:xfrm>
          <a:prstGeom prst="rect">
            <a:avLst/>
          </a:prstGeom>
        </p:spPr>
      </p:pic>
      <p:sp>
        <p:nvSpPr>
          <p:cNvPr id="6" name="Textfeld 5">
            <a:extLst>
              <a:ext uri="{FF2B5EF4-FFF2-40B4-BE49-F238E27FC236}">
                <a16:creationId xmlns:a16="http://schemas.microsoft.com/office/drawing/2014/main" id="{DAB36D42-4121-4051-79FB-B3B9629EB149}"/>
              </a:ext>
            </a:extLst>
          </p:cNvPr>
          <p:cNvSpPr txBox="1"/>
          <p:nvPr/>
        </p:nvSpPr>
        <p:spPr>
          <a:xfrm>
            <a:off x="5126282" y="5702962"/>
            <a:ext cx="1296144" cy="707886"/>
          </a:xfrm>
          <a:prstGeom prst="rect">
            <a:avLst/>
          </a:prstGeom>
          <a:noFill/>
        </p:spPr>
        <p:txBody>
          <a:bodyPr wrap="square" rtlCol="0">
            <a:spAutoFit/>
          </a:bodyPr>
          <a:lstStyle/>
          <a:p>
            <a:r>
              <a:rPr lang="de-DE" sz="1000" dirty="0">
                <a:solidFill>
                  <a:schemeClr val="accent3">
                    <a:lumMod val="75000"/>
                  </a:schemeClr>
                </a:solidFill>
              </a:rPr>
              <a:t>Johann Wenzel Peter, Im Paradies (zwischen 1800 und 1829)</a:t>
            </a:r>
          </a:p>
        </p:txBody>
      </p:sp>
    </p:spTree>
    <p:extLst>
      <p:ext uri="{BB962C8B-B14F-4D97-AF65-F5344CB8AC3E}">
        <p14:creationId xmlns:p14="http://schemas.microsoft.com/office/powerpoint/2010/main" val="4170409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68F811-A5B0-1235-3639-6EEE09AF6C6B}"/>
              </a:ext>
            </a:extLst>
          </p:cNvPr>
          <p:cNvSpPr>
            <a:spLocks noGrp="1"/>
          </p:cNvSpPr>
          <p:nvPr>
            <p:ph type="title"/>
          </p:nvPr>
        </p:nvSpPr>
        <p:spPr/>
        <p:txBody>
          <a:bodyPr>
            <a:noAutofit/>
          </a:bodyPr>
          <a:lstStyle/>
          <a:p>
            <a:r>
              <a:rPr lang="de-DE" sz="2400" dirty="0"/>
              <a:t>Welche Natur? – </a:t>
            </a:r>
            <a:br>
              <a:rPr lang="de-DE" sz="2400" dirty="0"/>
            </a:br>
            <a:r>
              <a:rPr lang="de-DE" sz="2400" dirty="0"/>
              <a:t>Zum Begriff und seiner Geschichte</a:t>
            </a:r>
          </a:p>
        </p:txBody>
      </p:sp>
      <p:sp>
        <p:nvSpPr>
          <p:cNvPr id="3" name="Fußzeilenplatzhalter 2">
            <a:extLst>
              <a:ext uri="{FF2B5EF4-FFF2-40B4-BE49-F238E27FC236}">
                <a16:creationId xmlns:a16="http://schemas.microsoft.com/office/drawing/2014/main" id="{507C4FF6-9C72-9874-FFDD-12E0E8A97F6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9288E37-F678-0E6B-2CF2-4B840B5154A6}"/>
              </a:ext>
            </a:extLst>
          </p:cNvPr>
          <p:cNvSpPr>
            <a:spLocks noGrp="1"/>
          </p:cNvSpPr>
          <p:nvPr>
            <p:ph type="sldNum" sz="quarter" idx="12"/>
          </p:nvPr>
        </p:nvSpPr>
        <p:spPr/>
        <p:txBody>
          <a:bodyPr/>
          <a:lstStyle/>
          <a:p>
            <a:fld id="{B2ADACBF-B37B-4026-855E-49B0BDFC8D12}" type="slidenum">
              <a:rPr lang="de-DE" smtClean="0"/>
              <a:t>4</a:t>
            </a:fld>
            <a:endParaRPr lang="de-DE"/>
          </a:p>
        </p:txBody>
      </p:sp>
      <p:sp>
        <p:nvSpPr>
          <p:cNvPr id="5" name="Inhaltsplatzhalter 4">
            <a:extLst>
              <a:ext uri="{FF2B5EF4-FFF2-40B4-BE49-F238E27FC236}">
                <a16:creationId xmlns:a16="http://schemas.microsoft.com/office/drawing/2014/main" id="{98E8AABD-9332-67FB-9544-48F85B18AAA4}"/>
              </a:ext>
            </a:extLst>
          </p:cNvPr>
          <p:cNvSpPr>
            <a:spLocks noGrp="1"/>
          </p:cNvSpPr>
          <p:nvPr>
            <p:ph sz="quarter" idx="1"/>
          </p:nvPr>
        </p:nvSpPr>
        <p:spPr/>
        <p:txBody>
          <a:bodyPr>
            <a:normAutofit/>
          </a:bodyPr>
          <a:lstStyle/>
          <a:p>
            <a:pPr marL="0" indent="0" algn="l" hangingPunct="0">
              <a:lnSpc>
                <a:spcPts val="1700"/>
              </a:lnSpc>
              <a:spcBef>
                <a:spcPts val="0"/>
              </a:spcBef>
              <a:spcAft>
                <a:spcPts val="300"/>
              </a:spcAft>
              <a:buNone/>
              <a:tabLst>
                <a:tab pos="144145" algn="l"/>
              </a:tabLst>
            </a:pPr>
            <a:r>
              <a:rPr lang="de-DE" sz="1400" i="1" dirty="0">
                <a:effectLst/>
                <a:ea typeface="Times New Roman" panose="02020603050405020304" pitchFamily="18" charset="0"/>
                <a:cs typeface="Times New Roman" panose="02020603050405020304" pitchFamily="18" charset="0"/>
              </a:rPr>
              <a:t>Antike</a:t>
            </a:r>
            <a:endParaRPr lang="de-DE" sz="1400" dirty="0">
              <a:effectLst/>
              <a:ea typeface="Times New Roman" panose="02020603050405020304" pitchFamily="18" charset="0"/>
              <a:cs typeface="Times New Roman" panose="02020603050405020304" pitchFamily="18" charset="0"/>
            </a:endParaRP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vs. </a:t>
            </a:r>
            <a:r>
              <a:rPr lang="de-DE" sz="1400" dirty="0">
                <a:solidFill>
                  <a:schemeClr val="accent1"/>
                </a:solidFill>
                <a:effectLst/>
                <a:ea typeface="Times New Roman" panose="02020603050405020304" pitchFamily="18" charset="0"/>
                <a:cs typeface="Times New Roman" panose="02020603050405020304" pitchFamily="18" charset="0"/>
              </a:rPr>
              <a:t>Zufall</a:t>
            </a:r>
            <a:r>
              <a:rPr lang="de-DE" sz="1400" dirty="0">
                <a:effectLst/>
                <a:ea typeface="Times New Roman" panose="02020603050405020304" pitchFamily="18" charset="0"/>
                <a:cs typeface="Times New Roman" panose="02020603050405020304" pitchFamily="18" charset="0"/>
              </a:rPr>
              <a:t> = logische/kausale Bedeutung; wie hängen die Dinge miteinander zusammen? </a:t>
            </a: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vs. </a:t>
            </a:r>
            <a:r>
              <a:rPr lang="de-DE" sz="1400" dirty="0">
                <a:solidFill>
                  <a:schemeClr val="accent1"/>
                </a:solidFill>
                <a:effectLst/>
                <a:ea typeface="Times New Roman" panose="02020603050405020304" pitchFamily="18" charset="0"/>
                <a:cs typeface="Times New Roman" panose="02020603050405020304" pitchFamily="18" charset="0"/>
              </a:rPr>
              <a:t>Konvention</a:t>
            </a:r>
            <a:r>
              <a:rPr lang="de-DE" sz="1400" dirty="0">
                <a:effectLst/>
                <a:ea typeface="Times New Roman" panose="02020603050405020304" pitchFamily="18" charset="0"/>
                <a:cs typeface="Times New Roman" panose="02020603050405020304" pitchFamily="18" charset="0"/>
              </a:rPr>
              <a:t> </a:t>
            </a:r>
            <a:r>
              <a:rPr lang="de-DE" sz="1400" dirty="0">
                <a:ea typeface="Times New Roman" panose="02020603050405020304" pitchFamily="18" charset="0"/>
                <a:cs typeface="Times New Roman" panose="02020603050405020304" pitchFamily="18" charset="0"/>
              </a:rPr>
              <a:t>(</a:t>
            </a:r>
            <a:r>
              <a:rPr lang="de-DE" sz="1400" dirty="0">
                <a:effectLst/>
                <a:ea typeface="Times New Roman" panose="02020603050405020304" pitchFamily="18" charset="0"/>
                <a:cs typeface="Times New Roman" panose="02020603050405020304" pitchFamily="18" charset="0"/>
              </a:rPr>
              <a:t>Sitte, Norm) = ethische Bedeutung: wie soll der Mensch handeln? </a:t>
            </a: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vs. </a:t>
            </a:r>
            <a:r>
              <a:rPr lang="de-DE" sz="1400" dirty="0">
                <a:solidFill>
                  <a:schemeClr val="accent1"/>
                </a:solidFill>
                <a:effectLst/>
                <a:ea typeface="Times New Roman" panose="02020603050405020304" pitchFamily="18" charset="0"/>
                <a:cs typeface="Times New Roman" panose="02020603050405020304" pitchFamily="18" charset="0"/>
              </a:rPr>
              <a:t>Technik/Handwerk</a:t>
            </a:r>
            <a:r>
              <a:rPr lang="de-DE" sz="1400" dirty="0">
                <a:effectLst/>
                <a:ea typeface="Times New Roman" panose="02020603050405020304" pitchFamily="18" charset="0"/>
                <a:cs typeface="Times New Roman" panose="02020603050405020304" pitchFamily="18" charset="0"/>
              </a:rPr>
              <a:t> = genetische Bedeutung; auf welche Weise sind die Dinge entstanden?</a:t>
            </a: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vs. </a:t>
            </a:r>
            <a:r>
              <a:rPr lang="de-DE" sz="1400" dirty="0">
                <a:solidFill>
                  <a:schemeClr val="accent1"/>
                </a:solidFill>
                <a:effectLst/>
                <a:ea typeface="Times New Roman" panose="02020603050405020304" pitchFamily="18" charset="0"/>
                <a:cs typeface="Times New Roman" panose="02020603050405020304" pitchFamily="18" charset="0"/>
              </a:rPr>
              <a:t>Geist/Idee</a:t>
            </a:r>
            <a:r>
              <a:rPr lang="de-DE" sz="1400" dirty="0">
                <a:effectLst/>
                <a:ea typeface="Times New Roman" panose="02020603050405020304" pitchFamily="18" charset="0"/>
                <a:cs typeface="Times New Roman" panose="02020603050405020304" pitchFamily="18" charset="0"/>
              </a:rPr>
              <a:t> = metaphysische (anthropologische) Bedeutung; gibt es etwas (im Universum/ im Menschen), was nicht der Natur unterworfen ist?</a:t>
            </a:r>
          </a:p>
          <a:p>
            <a:pPr marL="0" indent="0" algn="l" hangingPunct="0">
              <a:lnSpc>
                <a:spcPts val="1700"/>
              </a:lnSpc>
              <a:spcBef>
                <a:spcPts val="0"/>
              </a:spcBef>
              <a:spcAft>
                <a:spcPts val="300"/>
              </a:spcAft>
              <a:buNone/>
              <a:tabLst>
                <a:tab pos="144145" algn="l"/>
              </a:tabLst>
            </a:pPr>
            <a:endParaRPr lang="de-DE" sz="1400" i="1" dirty="0">
              <a:effectLst/>
              <a:ea typeface="Times New Roman" panose="02020603050405020304" pitchFamily="18" charset="0"/>
              <a:cs typeface="Times New Roman" panose="02020603050405020304" pitchFamily="18" charset="0"/>
            </a:endParaRPr>
          </a:p>
          <a:p>
            <a:pPr marL="0" indent="0" algn="l" hangingPunct="0">
              <a:lnSpc>
                <a:spcPts val="1700"/>
              </a:lnSpc>
              <a:spcBef>
                <a:spcPts val="0"/>
              </a:spcBef>
              <a:spcAft>
                <a:spcPts val="300"/>
              </a:spcAft>
              <a:buNone/>
              <a:tabLst>
                <a:tab pos="144145" algn="l"/>
              </a:tabLst>
            </a:pPr>
            <a:r>
              <a:rPr lang="de-DE" sz="1400" i="1" dirty="0">
                <a:effectLst/>
                <a:ea typeface="Times New Roman" panose="02020603050405020304" pitchFamily="18" charset="0"/>
                <a:cs typeface="Times New Roman" panose="02020603050405020304" pitchFamily="18" charset="0"/>
              </a:rPr>
              <a:t>Mittelalter</a:t>
            </a:r>
            <a:endParaRPr lang="de-DE" sz="1400" dirty="0">
              <a:effectLst/>
              <a:ea typeface="Times New Roman" panose="02020603050405020304" pitchFamily="18" charset="0"/>
              <a:cs typeface="Times New Roman" panose="02020603050405020304" pitchFamily="18" charset="0"/>
            </a:endParaRP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a:t>
            </a:r>
            <a:r>
              <a:rPr lang="de-DE" sz="1400" dirty="0">
                <a:ea typeface="Times New Roman" panose="02020603050405020304" pitchFamily="18" charset="0"/>
                <a:cs typeface="Times New Roman" panose="02020603050405020304" pitchFamily="18" charset="0"/>
              </a:rPr>
              <a:t>vs.</a:t>
            </a:r>
            <a:r>
              <a:rPr lang="de-DE" sz="1400" dirty="0">
                <a:effectLst/>
                <a:ea typeface="Times New Roman" panose="02020603050405020304" pitchFamily="18" charset="0"/>
                <a:cs typeface="Times New Roman" panose="02020603050405020304" pitchFamily="18" charset="0"/>
              </a:rPr>
              <a:t> </a:t>
            </a:r>
            <a:r>
              <a:rPr lang="de-DE" sz="1400" dirty="0">
                <a:solidFill>
                  <a:schemeClr val="accent1"/>
                </a:solidFill>
                <a:effectLst/>
                <a:ea typeface="Times New Roman" panose="02020603050405020304" pitchFamily="18" charset="0"/>
                <a:cs typeface="Times New Roman" panose="02020603050405020304" pitchFamily="18" charset="0"/>
              </a:rPr>
              <a:t>Gott:</a:t>
            </a:r>
            <a:r>
              <a:rPr lang="de-DE" sz="1400" dirty="0">
                <a:effectLst/>
                <a:ea typeface="Times New Roman" panose="02020603050405020304" pitchFamily="18" charset="0"/>
                <a:cs typeface="Times New Roman" panose="02020603050405020304" pitchFamily="18" charset="0"/>
              </a:rPr>
              <a:t> kosmologische Bedeutung: Was ist der Ursprung alles Seienden? </a:t>
            </a:r>
          </a:p>
          <a:p>
            <a:pPr marL="0" indent="0" algn="l" hangingPunct="0">
              <a:lnSpc>
                <a:spcPts val="1700"/>
              </a:lnSpc>
              <a:spcBef>
                <a:spcPts val="0"/>
              </a:spcBef>
              <a:spcAft>
                <a:spcPts val="300"/>
              </a:spcAft>
              <a:buNone/>
              <a:tabLst>
                <a:tab pos="144145" algn="l"/>
              </a:tabLst>
            </a:pPr>
            <a:endParaRPr lang="de-DE" sz="1400" i="1" dirty="0">
              <a:effectLst/>
              <a:ea typeface="Times New Roman" panose="02020603050405020304" pitchFamily="18" charset="0"/>
              <a:cs typeface="Times New Roman" panose="02020603050405020304" pitchFamily="18" charset="0"/>
            </a:endParaRPr>
          </a:p>
          <a:p>
            <a:pPr marL="0" indent="0" algn="l" hangingPunct="0">
              <a:lnSpc>
                <a:spcPts val="1700"/>
              </a:lnSpc>
              <a:spcBef>
                <a:spcPts val="0"/>
              </a:spcBef>
              <a:spcAft>
                <a:spcPts val="300"/>
              </a:spcAft>
              <a:buNone/>
              <a:tabLst>
                <a:tab pos="144145" algn="l"/>
              </a:tabLst>
            </a:pPr>
            <a:r>
              <a:rPr lang="de-DE" sz="1400" i="1" dirty="0">
                <a:effectLst/>
                <a:ea typeface="Times New Roman" panose="02020603050405020304" pitchFamily="18" charset="0"/>
                <a:cs typeface="Times New Roman" panose="02020603050405020304" pitchFamily="18" charset="0"/>
              </a:rPr>
              <a:t>Neuzeit</a:t>
            </a:r>
            <a:endParaRPr lang="de-DE" sz="1400" dirty="0">
              <a:effectLst/>
              <a:ea typeface="Times New Roman" panose="02020603050405020304" pitchFamily="18" charset="0"/>
              <a:cs typeface="Times New Roman" panose="02020603050405020304" pitchFamily="18" charset="0"/>
            </a:endParaRP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a:t>
            </a:r>
            <a:r>
              <a:rPr lang="de-DE" sz="1400" dirty="0">
                <a:ea typeface="Times New Roman" panose="02020603050405020304" pitchFamily="18" charset="0"/>
                <a:cs typeface="Times New Roman" panose="02020603050405020304" pitchFamily="18" charset="0"/>
              </a:rPr>
              <a:t>vs.</a:t>
            </a:r>
            <a:r>
              <a:rPr lang="de-DE" sz="1400" dirty="0">
                <a:effectLst/>
                <a:ea typeface="Times New Roman" panose="02020603050405020304" pitchFamily="18" charset="0"/>
                <a:cs typeface="Times New Roman" panose="02020603050405020304" pitchFamily="18" charset="0"/>
              </a:rPr>
              <a:t> </a:t>
            </a:r>
            <a:r>
              <a:rPr lang="de-DE" sz="1400" dirty="0">
                <a:solidFill>
                  <a:schemeClr val="accent1"/>
                </a:solidFill>
                <a:effectLst/>
                <a:ea typeface="Times New Roman" panose="02020603050405020304" pitchFamily="18" charset="0"/>
                <a:cs typeface="Times New Roman" panose="02020603050405020304" pitchFamily="18" charset="0"/>
              </a:rPr>
              <a:t>Kultur/Geschichte</a:t>
            </a:r>
            <a:r>
              <a:rPr lang="de-DE" sz="1400" dirty="0">
                <a:effectLst/>
                <a:ea typeface="Times New Roman" panose="02020603050405020304" pitchFamily="18" charset="0"/>
                <a:cs typeface="Times New Roman" panose="02020603050405020304" pitchFamily="18" charset="0"/>
              </a:rPr>
              <a:t>: kulturelle Bedeutung: gibt es ein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Verlaufsprinzip, das von der Natur unabhängig ist?</a:t>
            </a:r>
          </a:p>
          <a:p>
            <a:pPr hangingPunct="0">
              <a:lnSpc>
                <a:spcPts val="1700"/>
              </a:lnSpc>
              <a:spcBef>
                <a:spcPts val="0"/>
              </a:spcBef>
              <a:spcAft>
                <a:spcPts val="300"/>
              </a:spcAft>
              <a:tabLst>
                <a:tab pos="144145" algn="l"/>
              </a:tabLst>
            </a:pPr>
            <a:r>
              <a:rPr lang="de-DE" sz="1400" dirty="0">
                <a:effectLst/>
                <a:ea typeface="Times New Roman" panose="02020603050405020304" pitchFamily="18" charset="0"/>
                <a:cs typeface="Times New Roman" panose="02020603050405020304" pitchFamily="18" charset="0"/>
              </a:rPr>
              <a:t>Natur vs. </a:t>
            </a:r>
            <a:r>
              <a:rPr lang="de-DE" sz="1400" dirty="0">
                <a:solidFill>
                  <a:schemeClr val="accent1"/>
                </a:solidFill>
                <a:effectLst/>
                <a:ea typeface="Times New Roman" panose="02020603050405020304" pitchFamily="18" charset="0"/>
                <a:cs typeface="Times New Roman" panose="02020603050405020304" pitchFamily="18" charset="0"/>
              </a:rPr>
              <a:t>Unnatur:</a:t>
            </a:r>
            <a:r>
              <a:rPr lang="de-DE" sz="1400" dirty="0">
                <a:effectLst/>
                <a:ea typeface="Times New Roman" panose="02020603050405020304" pitchFamily="18" charset="0"/>
                <a:cs typeface="Times New Roman" panose="02020603050405020304" pitchFamily="18" charset="0"/>
              </a:rPr>
              <a:t> Entfremdungsdiagnose: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wie korrumpiert </a:t>
            </a:r>
            <a:r>
              <a:rPr lang="de-DE" sz="1400" dirty="0">
                <a:ea typeface="Times New Roman" panose="02020603050405020304" pitchFamily="18" charset="0"/>
                <a:cs typeface="Times New Roman" panose="02020603050405020304" pitchFamily="18" charset="0"/>
              </a:rPr>
              <a:t>die Natur des Menschen? </a:t>
            </a:r>
          </a:p>
          <a:p>
            <a:pPr hangingPunct="0">
              <a:lnSpc>
                <a:spcPts val="1700"/>
              </a:lnSpc>
              <a:spcBef>
                <a:spcPts val="0"/>
              </a:spcBef>
              <a:spcAft>
                <a:spcPts val="300"/>
              </a:spcAft>
              <a:tabLst>
                <a:tab pos="144145" algn="l"/>
              </a:tabLst>
            </a:pPr>
            <a:endParaRPr lang="de-DE" sz="1400" dirty="0">
              <a:effectLst/>
              <a:ea typeface="Times New Roman" panose="02020603050405020304" pitchFamily="18" charset="0"/>
              <a:cs typeface="Times New Roman" panose="02020603050405020304" pitchFamily="18" charset="0"/>
            </a:endParaRPr>
          </a:p>
          <a:p>
            <a:pPr marL="0" indent="0" hangingPunct="0">
              <a:lnSpc>
                <a:spcPts val="1700"/>
              </a:lnSpc>
              <a:spcBef>
                <a:spcPts val="0"/>
              </a:spcBef>
              <a:spcAft>
                <a:spcPts val="300"/>
              </a:spcAft>
              <a:buNone/>
              <a:tabLst>
                <a:tab pos="144145" algn="l"/>
              </a:tabLst>
            </a:pPr>
            <a:r>
              <a:rPr lang="de-DE" sz="1400" i="1" dirty="0">
                <a:ea typeface="Times New Roman" panose="02020603050405020304" pitchFamily="18" charset="0"/>
                <a:cs typeface="Times New Roman" panose="02020603050405020304" pitchFamily="18" charset="0"/>
              </a:rPr>
              <a:t>Insgesamt</a:t>
            </a:r>
            <a:r>
              <a:rPr lang="de-DE" sz="1400" dirty="0">
                <a:ea typeface="Times New Roman" panose="02020603050405020304" pitchFamily="18" charset="0"/>
                <a:cs typeface="Times New Roman" panose="02020603050405020304" pitchFamily="18" charset="0"/>
              </a:rPr>
              <a:t>: </a:t>
            </a:r>
            <a:r>
              <a:rPr lang="de-DE" sz="1400" dirty="0">
                <a:solidFill>
                  <a:schemeClr val="accent1"/>
                </a:solidFill>
                <a:ea typeface="Times New Roman" panose="02020603050405020304" pitchFamily="18" charset="0"/>
                <a:cs typeface="Times New Roman" panose="02020603050405020304" pitchFamily="18" charset="0"/>
              </a:rPr>
              <a:t>monistisches</a:t>
            </a:r>
            <a:r>
              <a:rPr lang="de-DE" sz="1400" dirty="0">
                <a:ea typeface="Times New Roman" panose="02020603050405020304" pitchFamily="18" charset="0"/>
                <a:cs typeface="Times New Roman" panose="02020603050405020304" pitchFamily="18" charset="0"/>
              </a:rPr>
              <a:t> statt dualistisches Naturbild: </a:t>
            </a:r>
            <a:br>
              <a:rPr lang="de-DE" sz="1400" dirty="0">
                <a:ea typeface="Times New Roman" panose="02020603050405020304" pitchFamily="18" charset="0"/>
                <a:cs typeface="Times New Roman" panose="02020603050405020304" pitchFamily="18" charset="0"/>
              </a:rPr>
            </a:br>
            <a:r>
              <a:rPr lang="de-DE" sz="1400" dirty="0">
                <a:ea typeface="Times New Roman" panose="02020603050405020304" pitchFamily="18" charset="0"/>
                <a:cs typeface="Times New Roman" panose="02020603050405020304" pitchFamily="18" charset="0"/>
              </a:rPr>
              <a:t>Natur als Einheit; </a:t>
            </a:r>
            <a:r>
              <a:rPr lang="de-DE" sz="1400" dirty="0">
                <a:solidFill>
                  <a:schemeClr val="accent1"/>
                </a:solidFill>
                <a:ea typeface="Times New Roman" panose="02020603050405020304" pitchFamily="18" charset="0"/>
                <a:cs typeface="Times New Roman" panose="02020603050405020304" pitchFamily="18" charset="0"/>
              </a:rPr>
              <a:t>Pantheismus</a:t>
            </a:r>
            <a:endParaRPr lang="de-DE" sz="1400" dirty="0">
              <a:solidFill>
                <a:schemeClr val="accent1"/>
              </a:solidFill>
              <a:effectLst/>
              <a:ea typeface="Times New Roman" panose="02020603050405020304" pitchFamily="18" charset="0"/>
              <a:cs typeface="Times New Roman" panose="02020603050405020304" pitchFamily="18" charset="0"/>
            </a:endParaRPr>
          </a:p>
          <a:p>
            <a:pPr marL="0" indent="0">
              <a:buNone/>
            </a:pPr>
            <a:endParaRPr lang="de-DE" dirty="0"/>
          </a:p>
        </p:txBody>
      </p:sp>
      <p:pic>
        <p:nvPicPr>
          <p:cNvPr id="7" name="Grafik 6" descr="Ein Bild, das Kunst, Säugetier, Zeichnung, Acrylfarbe enthält.&#10;&#10;Automatisch generierte Beschreibung">
            <a:extLst>
              <a:ext uri="{FF2B5EF4-FFF2-40B4-BE49-F238E27FC236}">
                <a16:creationId xmlns:a16="http://schemas.microsoft.com/office/drawing/2014/main" id="{66005A14-E437-873E-F8F3-116C18EF4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4167436"/>
            <a:ext cx="2808312" cy="2087512"/>
          </a:xfrm>
          <a:prstGeom prst="rect">
            <a:avLst/>
          </a:prstGeom>
        </p:spPr>
      </p:pic>
      <p:sp>
        <p:nvSpPr>
          <p:cNvPr id="6" name="Textfeld 5">
            <a:extLst>
              <a:ext uri="{FF2B5EF4-FFF2-40B4-BE49-F238E27FC236}">
                <a16:creationId xmlns:a16="http://schemas.microsoft.com/office/drawing/2014/main" id="{FF6CE14F-A692-B70E-35FC-E2E9286FF823}"/>
              </a:ext>
            </a:extLst>
          </p:cNvPr>
          <p:cNvSpPr txBox="1"/>
          <p:nvPr/>
        </p:nvSpPr>
        <p:spPr>
          <a:xfrm>
            <a:off x="4616308" y="5898993"/>
            <a:ext cx="1728192" cy="400110"/>
          </a:xfrm>
          <a:prstGeom prst="rect">
            <a:avLst/>
          </a:prstGeom>
          <a:noFill/>
        </p:spPr>
        <p:txBody>
          <a:bodyPr wrap="square" rtlCol="0">
            <a:spAutoFit/>
          </a:bodyPr>
          <a:lstStyle/>
          <a:p>
            <a:r>
              <a:rPr lang="de-DE" sz="1000" dirty="0">
                <a:solidFill>
                  <a:schemeClr val="accent3">
                    <a:lumMod val="75000"/>
                  </a:schemeClr>
                </a:solidFill>
              </a:rPr>
              <a:t>Jan Brueghel </a:t>
            </a:r>
            <a:r>
              <a:rPr lang="de-DE" sz="1000" dirty="0" err="1">
                <a:solidFill>
                  <a:schemeClr val="accent3">
                    <a:lumMod val="75000"/>
                  </a:schemeClr>
                </a:solidFill>
              </a:rPr>
              <a:t>d.Ä</a:t>
            </a:r>
            <a:r>
              <a:rPr lang="de-DE" sz="1000" dirty="0">
                <a:solidFill>
                  <a:schemeClr val="accent3">
                    <a:lumMod val="75000"/>
                  </a:schemeClr>
                </a:solidFill>
              </a:rPr>
              <a:t>., </a:t>
            </a:r>
            <a:br>
              <a:rPr lang="de-DE" sz="1000" dirty="0">
                <a:solidFill>
                  <a:schemeClr val="accent3">
                    <a:lumMod val="75000"/>
                  </a:schemeClr>
                </a:solidFill>
              </a:rPr>
            </a:br>
            <a:r>
              <a:rPr lang="de-DE" sz="1000" dirty="0">
                <a:solidFill>
                  <a:schemeClr val="accent3">
                    <a:lumMod val="75000"/>
                  </a:schemeClr>
                </a:solidFill>
              </a:rPr>
              <a:t>Das Paradies </a:t>
            </a:r>
          </a:p>
        </p:txBody>
      </p:sp>
    </p:spTree>
    <p:extLst>
      <p:ext uri="{BB962C8B-B14F-4D97-AF65-F5344CB8AC3E}">
        <p14:creationId xmlns:p14="http://schemas.microsoft.com/office/powerpoint/2010/main" val="257298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DCC8A6-2EF5-FE9D-686C-B28FAD701FFD}"/>
              </a:ext>
            </a:extLst>
          </p:cNvPr>
          <p:cNvSpPr>
            <a:spLocks noGrp="1"/>
          </p:cNvSpPr>
          <p:nvPr>
            <p:ph type="title"/>
          </p:nvPr>
        </p:nvSpPr>
        <p:spPr/>
        <p:txBody>
          <a:bodyPr>
            <a:normAutofit/>
          </a:bodyPr>
          <a:lstStyle/>
          <a:p>
            <a:r>
              <a:rPr lang="de-DE" sz="2800" dirty="0"/>
              <a:t>[Goethe als Naturforscher]</a:t>
            </a:r>
          </a:p>
        </p:txBody>
      </p:sp>
      <p:sp>
        <p:nvSpPr>
          <p:cNvPr id="3" name="Fußzeilenplatzhalter 2">
            <a:extLst>
              <a:ext uri="{FF2B5EF4-FFF2-40B4-BE49-F238E27FC236}">
                <a16:creationId xmlns:a16="http://schemas.microsoft.com/office/drawing/2014/main" id="{D6E55921-AD69-573A-838B-9A201F88F21D}"/>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A7BC3F22-8D1D-7CE5-F4E1-7418462929D2}"/>
              </a:ext>
            </a:extLst>
          </p:cNvPr>
          <p:cNvSpPr>
            <a:spLocks noGrp="1"/>
          </p:cNvSpPr>
          <p:nvPr>
            <p:ph type="sldNum" sz="quarter" idx="12"/>
          </p:nvPr>
        </p:nvSpPr>
        <p:spPr/>
        <p:txBody>
          <a:bodyPr/>
          <a:lstStyle/>
          <a:p>
            <a:fld id="{B2ADACBF-B37B-4026-855E-49B0BDFC8D12}" type="slidenum">
              <a:rPr lang="de-DE" smtClean="0"/>
              <a:t>5</a:t>
            </a:fld>
            <a:endParaRPr lang="de-DE"/>
          </a:p>
        </p:txBody>
      </p:sp>
      <p:sp>
        <p:nvSpPr>
          <p:cNvPr id="5" name="Inhaltsplatzhalter 4">
            <a:extLst>
              <a:ext uri="{FF2B5EF4-FFF2-40B4-BE49-F238E27FC236}">
                <a16:creationId xmlns:a16="http://schemas.microsoft.com/office/drawing/2014/main" id="{ABA37111-3691-8647-0402-94E6E2B543E4}"/>
              </a:ext>
            </a:extLst>
          </p:cNvPr>
          <p:cNvSpPr>
            <a:spLocks noGrp="1"/>
          </p:cNvSpPr>
          <p:nvPr>
            <p:ph sz="quarter" idx="1"/>
          </p:nvPr>
        </p:nvSpPr>
        <p:spPr>
          <a:xfrm>
            <a:off x="301752" y="1700808"/>
            <a:ext cx="8503920" cy="4355976"/>
          </a:xfrm>
        </p:spPr>
        <p:txBody>
          <a:bodyPr>
            <a:normAutofit fontScale="92500"/>
          </a:bodyPr>
          <a:lstStyle/>
          <a:p>
            <a:pPr marL="0" indent="0" hangingPunct="0">
              <a:lnSpc>
                <a:spcPts val="1700"/>
              </a:lnSpc>
              <a:buNone/>
              <a:tabLst>
                <a:tab pos="144145" algn="l"/>
              </a:tabLst>
            </a:pPr>
            <a:r>
              <a:rPr lang="de-DE" sz="1400" kern="100" dirty="0">
                <a:solidFill>
                  <a:schemeClr val="accent1"/>
                </a:solidFill>
                <a:effectLst/>
                <a:ea typeface="Aptos" panose="020B0004020202020204" pitchFamily="34" charset="0"/>
                <a:cs typeface="Times New Roman" panose="02020603050405020304" pitchFamily="18" charset="0"/>
              </a:rPr>
              <a:t>„In das tätige Leben jedoch sowohl in der Sphäre der Wissenschaft trat ich eigentlich zuerst, als der edle Weimarische Kreis mich günstig aufnahm; wo außer andern unschätzbaren Vorteilen mich der Gewinn beglückte, Stuben- und Stadtluft mit Land-,Wald- und Gartenatmosphäre zu vertauschen“</a:t>
            </a:r>
            <a:br>
              <a:rPr lang="de-DE" sz="1400" i="1" kern="100" dirty="0">
                <a:solidFill>
                  <a:srgbClr val="404040"/>
                </a:solidFill>
                <a:effectLst/>
                <a:ea typeface="Aptos" panose="020B0004020202020204" pitchFamily="34" charset="0"/>
                <a:cs typeface="Times New Roman" panose="02020603050405020304" pitchFamily="18" charset="0"/>
              </a:rPr>
            </a:br>
            <a:r>
              <a:rPr lang="de-DE" sz="1400" i="1" kern="100" dirty="0">
                <a:solidFill>
                  <a:srgbClr val="404040"/>
                </a:solidFill>
                <a:effectLst/>
                <a:ea typeface="Aptos" panose="020B0004020202020204" pitchFamily="34" charset="0"/>
                <a:cs typeface="Times New Roman" panose="02020603050405020304" pitchFamily="18" charset="0"/>
              </a:rPr>
              <a:t>(</a:t>
            </a:r>
            <a:r>
              <a:rPr lang="de-DE" sz="1400" i="1" dirty="0">
                <a:effectLst/>
                <a:ea typeface="Times New Roman" panose="02020603050405020304" pitchFamily="18" charset="0"/>
                <a:cs typeface="Times New Roman" panose="02020603050405020304" pitchFamily="18" charset="0"/>
              </a:rPr>
              <a:t>Geschichte meiner botanischen Studien</a:t>
            </a:r>
            <a:r>
              <a:rPr lang="de-DE" sz="1400" dirty="0">
                <a:effectLst/>
                <a:ea typeface="Times New Roman" panose="02020603050405020304" pitchFamily="18" charset="0"/>
                <a:cs typeface="Times New Roman" panose="02020603050405020304" pitchFamily="18" charset="0"/>
              </a:rPr>
              <a:t>)</a:t>
            </a:r>
          </a:p>
          <a:p>
            <a:pPr marL="0" indent="0" hangingPunct="0">
              <a:lnSpc>
                <a:spcPts val="1700"/>
              </a:lnSpc>
              <a:buNone/>
              <a:tabLst>
                <a:tab pos="144145" algn="l"/>
              </a:tabLst>
            </a:pPr>
            <a:endParaRPr lang="de-DE" sz="1400" dirty="0">
              <a:effectLst/>
              <a:ea typeface="Times New Roman" panose="02020603050405020304" pitchFamily="18" charset="0"/>
              <a:cs typeface="Times New Roman" panose="02020603050405020304" pitchFamily="18" charset="0"/>
            </a:endParaRP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Vor 1780 </a:t>
            </a:r>
            <a:r>
              <a:rPr lang="de-DE" sz="1400" dirty="0">
                <a:solidFill>
                  <a:schemeClr val="accent1"/>
                </a:solidFill>
                <a:effectLst/>
                <a:ea typeface="Times New Roman" panose="02020603050405020304" pitchFamily="18" charset="0"/>
                <a:cs typeface="Times New Roman" panose="02020603050405020304" pitchFamily="18" charset="0"/>
              </a:rPr>
              <a:t>projektives Naturbild</a:t>
            </a:r>
            <a:r>
              <a:rPr lang="de-DE" sz="1400" dirty="0">
                <a:effectLst/>
                <a:ea typeface="Times New Roman" panose="02020603050405020304" pitchFamily="18" charset="0"/>
                <a:cs typeface="Times New Roman" panose="02020603050405020304" pitchFamily="18" charset="0"/>
              </a:rPr>
              <a:t>; danach Beginn der </a:t>
            </a:r>
            <a:r>
              <a:rPr lang="de-DE" sz="1400" dirty="0">
                <a:solidFill>
                  <a:schemeClr val="accent1"/>
                </a:solidFill>
                <a:effectLst/>
                <a:ea typeface="Times New Roman" panose="02020603050405020304" pitchFamily="18" charset="0"/>
                <a:cs typeface="Times New Roman" panose="02020603050405020304" pitchFamily="18" charset="0"/>
              </a:rPr>
              <a:t>Naturforschung </a:t>
            </a:r>
            <a:r>
              <a:rPr lang="de-DE" sz="1400" dirty="0">
                <a:effectLst/>
                <a:ea typeface="Times New Roman" panose="02020603050405020304" pitchFamily="18" charset="0"/>
                <a:cs typeface="Times New Roman" panose="02020603050405020304" pitchFamily="18" charset="0"/>
              </a:rPr>
              <a:t>im eigentlichen Sinne</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wissenschaftliches Interesse für die </a:t>
            </a:r>
            <a:r>
              <a:rPr lang="de-DE" sz="1400" dirty="0">
                <a:solidFill>
                  <a:schemeClr val="accent1"/>
                </a:solidFill>
                <a:effectLst/>
                <a:ea typeface="Times New Roman" panose="02020603050405020304" pitchFamily="18" charset="0"/>
                <a:cs typeface="Times New Roman" panose="02020603050405020304" pitchFamily="18" charset="0"/>
              </a:rPr>
              <a:t>Geologie</a:t>
            </a:r>
            <a:r>
              <a:rPr lang="de-DE" sz="1400" dirty="0">
                <a:effectLst/>
                <a:ea typeface="Times New Roman" panose="02020603050405020304" pitchFamily="18" charset="0"/>
                <a:cs typeface="Times New Roman" panose="02020603050405020304" pitchFamily="18" charset="0"/>
              </a:rPr>
              <a:t> (1784 </a:t>
            </a:r>
            <a:r>
              <a:rPr lang="de-DE" sz="1400" i="1" dirty="0">
                <a:effectLst/>
                <a:ea typeface="Times New Roman" panose="02020603050405020304" pitchFamily="18" charset="0"/>
                <a:cs typeface="Times New Roman" panose="02020603050405020304" pitchFamily="18" charset="0"/>
              </a:rPr>
              <a:t>Über den Granit</a:t>
            </a:r>
            <a:r>
              <a:rPr lang="de-DE" sz="1400" dirty="0">
                <a:effectLst/>
                <a:ea typeface="Times New Roman" panose="02020603050405020304" pitchFamily="18" charset="0"/>
                <a:cs typeface="Times New Roman" panose="02020603050405020304" pitchFamily="18" charset="0"/>
              </a:rPr>
              <a:t>),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ebenso für </a:t>
            </a:r>
            <a:r>
              <a:rPr lang="de-DE" sz="1400" dirty="0">
                <a:solidFill>
                  <a:schemeClr val="accent1"/>
                </a:solidFill>
                <a:effectLst/>
                <a:ea typeface="Times New Roman" panose="02020603050405020304" pitchFamily="18" charset="0"/>
                <a:cs typeface="Times New Roman" panose="02020603050405020304" pitchFamily="18" charset="0"/>
              </a:rPr>
              <a:t>Botanik</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Besuch von </a:t>
            </a:r>
            <a:r>
              <a:rPr lang="de-DE" sz="1400" dirty="0">
                <a:solidFill>
                  <a:schemeClr val="accent1"/>
                </a:solidFill>
                <a:effectLst/>
                <a:ea typeface="Times New Roman" panose="02020603050405020304" pitchFamily="18" charset="0"/>
                <a:cs typeface="Times New Roman" panose="02020603050405020304" pitchFamily="18" charset="0"/>
              </a:rPr>
              <a:t>Anatomie</a:t>
            </a:r>
            <a:r>
              <a:rPr lang="de-DE" sz="1400" dirty="0">
                <a:effectLst/>
                <a:ea typeface="Times New Roman" panose="02020603050405020304" pitchFamily="18" charset="0"/>
                <a:cs typeface="Times New Roman" panose="02020603050405020304" pitchFamily="18" charset="0"/>
              </a:rPr>
              <a:t>-Vorlesungen; Entdeckung des </a:t>
            </a:r>
            <a:br>
              <a:rPr lang="de-DE" sz="1400" dirty="0">
                <a:effectLst/>
                <a:ea typeface="Times New Roman" panose="02020603050405020304" pitchFamily="18" charset="0"/>
                <a:cs typeface="Times New Roman" panose="02020603050405020304" pitchFamily="18" charset="0"/>
              </a:rPr>
            </a:br>
            <a:r>
              <a:rPr lang="de-DE" sz="1400" dirty="0">
                <a:solidFill>
                  <a:schemeClr val="accent1"/>
                </a:solidFill>
                <a:effectLst/>
                <a:ea typeface="Times New Roman" panose="02020603050405020304" pitchFamily="18" charset="0"/>
                <a:cs typeface="Times New Roman" panose="02020603050405020304" pitchFamily="18" charset="0"/>
              </a:rPr>
              <a:t>Zwischenkieferknochens </a:t>
            </a:r>
            <a:r>
              <a:rPr lang="de-DE" sz="1400" dirty="0">
                <a:effectLst/>
                <a:ea typeface="Times New Roman" panose="02020603050405020304" pitchFamily="18" charset="0"/>
                <a:cs typeface="Times New Roman" panose="02020603050405020304" pitchFamily="18" charset="0"/>
              </a:rPr>
              <a:t>(1784) </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1786 Flucht nach Italien, Entdeckung der </a:t>
            </a:r>
            <a:r>
              <a:rPr lang="de-DE" sz="1400" dirty="0">
                <a:solidFill>
                  <a:schemeClr val="accent1"/>
                </a:solidFill>
                <a:effectLst/>
                <a:ea typeface="Times New Roman" panose="02020603050405020304" pitchFamily="18" charset="0"/>
                <a:cs typeface="Times New Roman" panose="02020603050405020304" pitchFamily="18" charset="0"/>
              </a:rPr>
              <a:t>Urpflanze </a:t>
            </a:r>
            <a:r>
              <a:rPr lang="de-DE" sz="1400" dirty="0">
                <a:effectLst/>
                <a:ea typeface="Times New Roman" panose="02020603050405020304" pitchFamily="18" charset="0"/>
                <a:cs typeface="Times New Roman" panose="02020603050405020304" pitchFamily="18" charset="0"/>
              </a:rPr>
              <a:t>am Lido</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Rückkehr nach Weimar: intensive Beschäftigung mit </a:t>
            </a:r>
            <a:r>
              <a:rPr lang="de-DE" sz="1400" dirty="0">
                <a:solidFill>
                  <a:schemeClr val="accent1"/>
                </a:solidFill>
                <a:effectLst/>
                <a:ea typeface="Times New Roman" panose="02020603050405020304" pitchFamily="18" charset="0"/>
                <a:cs typeface="Times New Roman" panose="02020603050405020304" pitchFamily="18" charset="0"/>
              </a:rPr>
              <a:t>Morphologie</a:t>
            </a:r>
            <a:r>
              <a:rPr lang="de-DE" sz="1400" dirty="0">
                <a:effectLst/>
                <a:ea typeface="Times New Roman" panose="02020603050405020304" pitchFamily="18" charset="0"/>
                <a:cs typeface="Times New Roman" panose="02020603050405020304" pitchFamily="18" charset="0"/>
              </a:rPr>
              <a:t>; </a:t>
            </a:r>
            <a:br>
              <a:rPr lang="de-DE" sz="1400" dirty="0">
                <a:effectLst/>
                <a:ea typeface="Times New Roman" panose="02020603050405020304" pitchFamily="18" charset="0"/>
                <a:cs typeface="Times New Roman" panose="02020603050405020304" pitchFamily="18" charset="0"/>
              </a:rPr>
            </a:br>
            <a:r>
              <a:rPr lang="de-DE" sz="1400" i="1" dirty="0">
                <a:effectLst/>
                <a:ea typeface="Times New Roman" panose="02020603050405020304" pitchFamily="18" charset="0"/>
                <a:cs typeface="Times New Roman" panose="02020603050405020304" pitchFamily="18" charset="0"/>
              </a:rPr>
              <a:t>Versuch die Metamorphose der Pflanzen zu erklären </a:t>
            </a:r>
            <a:r>
              <a:rPr lang="de-DE" sz="1400" dirty="0">
                <a:effectLst/>
                <a:ea typeface="Times New Roman" panose="02020603050405020304" pitchFamily="18" charset="0"/>
                <a:cs typeface="Times New Roman" panose="02020603050405020304" pitchFamily="18" charset="0"/>
              </a:rPr>
              <a:t>(1790)</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Bemühungen um entsprechende Morphologie der Wirbeltiere, </a:t>
            </a:r>
            <a:br>
              <a:rPr lang="de-DE" sz="1400" dirty="0">
                <a:effectLst/>
                <a:ea typeface="Times New Roman" panose="02020603050405020304" pitchFamily="18" charset="0"/>
                <a:cs typeface="Times New Roman" panose="02020603050405020304" pitchFamily="18" charset="0"/>
              </a:rPr>
            </a:br>
            <a:r>
              <a:rPr lang="de-DE" sz="1400" dirty="0">
                <a:effectLst/>
                <a:ea typeface="Times New Roman" panose="02020603050405020304" pitchFamily="18" charset="0"/>
                <a:cs typeface="Times New Roman" panose="02020603050405020304" pitchFamily="18" charset="0"/>
              </a:rPr>
              <a:t>Idee eines Urtieres (</a:t>
            </a:r>
            <a:r>
              <a:rPr lang="de-DE" sz="1400" dirty="0">
                <a:solidFill>
                  <a:schemeClr val="accent1"/>
                </a:solidFill>
                <a:effectLst/>
                <a:ea typeface="Times New Roman" panose="02020603050405020304" pitchFamily="18" charset="0"/>
                <a:cs typeface="Times New Roman" panose="02020603050405020304" pitchFamily="18" charset="0"/>
              </a:rPr>
              <a:t>Osteologie</a:t>
            </a:r>
            <a:r>
              <a:rPr lang="de-DE" sz="1400" dirty="0">
                <a:effectLst/>
                <a:ea typeface="Times New Roman" panose="02020603050405020304" pitchFamily="18" charset="0"/>
                <a:cs typeface="Times New Roman" panose="02020603050405020304" pitchFamily="18" charset="0"/>
              </a:rPr>
              <a:t>)</a:t>
            </a:r>
          </a:p>
          <a:p>
            <a:pPr hangingPunct="0">
              <a:lnSpc>
                <a:spcPts val="1700"/>
              </a:lnSpc>
              <a:tabLst>
                <a:tab pos="144145" algn="l"/>
              </a:tabLst>
            </a:pPr>
            <a:r>
              <a:rPr lang="de-DE" sz="1400" dirty="0">
                <a:effectLst/>
                <a:ea typeface="Times New Roman" panose="02020603050405020304" pitchFamily="18" charset="0"/>
                <a:cs typeface="Times New Roman" panose="02020603050405020304" pitchFamily="18" charset="0"/>
              </a:rPr>
              <a:t>1790 bis 1810: intensive Beschäftigung mit </a:t>
            </a:r>
            <a:r>
              <a:rPr lang="de-DE" sz="1400" dirty="0">
                <a:solidFill>
                  <a:schemeClr val="accent1"/>
                </a:solidFill>
                <a:effectLst/>
                <a:ea typeface="Times New Roman" panose="02020603050405020304" pitchFamily="18" charset="0"/>
                <a:cs typeface="Times New Roman" panose="02020603050405020304" pitchFamily="18" charset="0"/>
              </a:rPr>
              <a:t>Farbenlehre und Optik</a:t>
            </a:r>
          </a:p>
          <a:p>
            <a:pPr hangingPunct="0">
              <a:lnSpc>
                <a:spcPts val="1700"/>
              </a:lnSpc>
              <a:tabLst>
                <a:tab pos="144145" algn="l"/>
              </a:tabLst>
            </a:pPr>
            <a:r>
              <a:rPr lang="de-DE" sz="1400" dirty="0">
                <a:ea typeface="Times New Roman" panose="02020603050405020304" pitchFamily="18" charset="0"/>
                <a:cs typeface="Times New Roman" panose="02020603050405020304" pitchFamily="18" charset="0"/>
              </a:rPr>
              <a:t>intensive Beschäftigung mit Mineralogie (Sammlung) </a:t>
            </a:r>
            <a:br>
              <a:rPr lang="de-DE" sz="1400" dirty="0">
                <a:ea typeface="Times New Roman" panose="02020603050405020304" pitchFamily="18" charset="0"/>
                <a:cs typeface="Times New Roman" panose="02020603050405020304" pitchFamily="18" charset="0"/>
              </a:rPr>
            </a:br>
            <a:r>
              <a:rPr lang="de-DE" sz="1400" dirty="0">
                <a:ea typeface="Times New Roman" panose="02020603050405020304" pitchFamily="18" charset="0"/>
                <a:cs typeface="Times New Roman" panose="02020603050405020304" pitchFamily="18" charset="0"/>
              </a:rPr>
              <a:t>und Meteorologie (Wolkenlehre)</a:t>
            </a:r>
            <a:endParaRPr lang="de-DE" sz="1400" dirty="0">
              <a:effectLst/>
              <a:ea typeface="Times New Roman" panose="02020603050405020304" pitchFamily="18" charset="0"/>
              <a:cs typeface="Times New Roman" panose="02020603050405020304" pitchFamily="18" charset="0"/>
            </a:endParaRPr>
          </a:p>
          <a:p>
            <a:pPr marL="0" indent="0" algn="l">
              <a:lnSpc>
                <a:spcPts val="1700"/>
              </a:lnSpc>
              <a:spcBef>
                <a:spcPts val="800"/>
              </a:spcBef>
              <a:spcAft>
                <a:spcPts val="800"/>
              </a:spcAft>
              <a:buNone/>
            </a:pPr>
            <a:endParaRPr lang="de-DE" sz="1400" i="1" kern="100" dirty="0">
              <a:solidFill>
                <a:srgbClr val="404040"/>
              </a:solidFill>
              <a:effectLst/>
              <a:ea typeface="Aptos" panose="020B0004020202020204" pitchFamily="34" charset="0"/>
              <a:cs typeface="Times New Roman" panose="02020603050405020304" pitchFamily="18" charset="0"/>
            </a:endParaRPr>
          </a:p>
          <a:p>
            <a:endParaRPr lang="de-DE" dirty="0"/>
          </a:p>
        </p:txBody>
      </p:sp>
      <p:pic>
        <p:nvPicPr>
          <p:cNvPr id="7" name="Grafik 6" descr="Ein Bild, das Handschrift, Brief, Tinte, Text enthält.&#10;&#10;Automatisch generierte Beschreibung">
            <a:extLst>
              <a:ext uri="{FF2B5EF4-FFF2-40B4-BE49-F238E27FC236}">
                <a16:creationId xmlns:a16="http://schemas.microsoft.com/office/drawing/2014/main" id="{B8E8F1F7-0B49-F60F-032C-81831247F7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8264" y="3304076"/>
            <a:ext cx="1591094" cy="2752708"/>
          </a:xfrm>
          <a:prstGeom prst="rect">
            <a:avLst/>
          </a:prstGeom>
        </p:spPr>
      </p:pic>
    </p:spTree>
    <p:extLst>
      <p:ext uri="{BB962C8B-B14F-4D97-AF65-F5344CB8AC3E}">
        <p14:creationId xmlns:p14="http://schemas.microsoft.com/office/powerpoint/2010/main" val="224651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62EDF-31EA-747F-D6C2-8FD497441EF9}"/>
              </a:ext>
            </a:extLst>
          </p:cNvPr>
          <p:cNvSpPr>
            <a:spLocks noGrp="1"/>
          </p:cNvSpPr>
          <p:nvPr>
            <p:ph type="title"/>
          </p:nvPr>
        </p:nvSpPr>
        <p:spPr/>
        <p:txBody>
          <a:bodyPr>
            <a:normAutofit/>
          </a:bodyPr>
          <a:lstStyle/>
          <a:p>
            <a:r>
              <a:rPr lang="de-DE" sz="2800" dirty="0"/>
              <a:t>Das Naturbild des frühen Goethe</a:t>
            </a:r>
          </a:p>
        </p:txBody>
      </p:sp>
      <p:sp>
        <p:nvSpPr>
          <p:cNvPr id="3" name="Fußzeilenplatzhalter 2">
            <a:extLst>
              <a:ext uri="{FF2B5EF4-FFF2-40B4-BE49-F238E27FC236}">
                <a16:creationId xmlns:a16="http://schemas.microsoft.com/office/drawing/2014/main" id="{4745321B-357B-E32C-2B25-60D46F85B0B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B650943-45CD-B2E7-3D18-4C99BC965B05}"/>
              </a:ext>
            </a:extLst>
          </p:cNvPr>
          <p:cNvSpPr>
            <a:spLocks noGrp="1"/>
          </p:cNvSpPr>
          <p:nvPr>
            <p:ph type="sldNum" sz="quarter" idx="12"/>
          </p:nvPr>
        </p:nvSpPr>
        <p:spPr/>
        <p:txBody>
          <a:bodyPr/>
          <a:lstStyle/>
          <a:p>
            <a:fld id="{B2ADACBF-B37B-4026-855E-49B0BDFC8D12}" type="slidenum">
              <a:rPr lang="de-DE" smtClean="0"/>
              <a:t>6</a:t>
            </a:fld>
            <a:endParaRPr lang="de-DE"/>
          </a:p>
        </p:txBody>
      </p:sp>
      <p:sp>
        <p:nvSpPr>
          <p:cNvPr id="5" name="Inhaltsplatzhalter 4">
            <a:extLst>
              <a:ext uri="{FF2B5EF4-FFF2-40B4-BE49-F238E27FC236}">
                <a16:creationId xmlns:a16="http://schemas.microsoft.com/office/drawing/2014/main" id="{FA5F54DF-506C-C652-848C-5CAFB1913375}"/>
              </a:ext>
            </a:extLst>
          </p:cNvPr>
          <p:cNvSpPr>
            <a:spLocks noGrp="1"/>
          </p:cNvSpPr>
          <p:nvPr>
            <p:ph sz="quarter" idx="1"/>
          </p:nvPr>
        </p:nvSpPr>
        <p:spPr>
          <a:xfrm>
            <a:off x="393053" y="1700808"/>
            <a:ext cx="4774304" cy="4572000"/>
          </a:xfrm>
        </p:spPr>
        <p:txBody>
          <a:bodyPr/>
          <a:lstStyle/>
          <a:p>
            <a:pPr marL="0" indent="0">
              <a:lnSpc>
                <a:spcPts val="1700"/>
              </a:lnSpc>
              <a:spcAft>
                <a:spcPts val="300"/>
              </a:spcAft>
              <a:buNone/>
            </a:pPr>
            <a:r>
              <a:rPr lang="de-DE" sz="1400" b="1" kern="0" dirty="0">
                <a:effectLst/>
                <a:ea typeface="Aptos" panose="020B0004020202020204" pitchFamily="34" charset="0"/>
                <a:cs typeface="Times New Roman" panose="02020603050405020304" pitchFamily="18" charset="0"/>
              </a:rPr>
              <a:t>Goethe an den Kanzler v. Müller</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„Jener Aufsatz ist mir vor kurzem aus der brieflichen Verlassenschaft der ewig verehrten Herzogin Anna Amalia mitgeteilt worden; er ist von einer wohlbekannten Hand geschrieben, deren ich mich in den achtziger Jahren in meinen Geschäften zu bedienen pflegte.</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0" dirty="0" err="1">
                <a:effectLst/>
                <a:ea typeface="Aptos" panose="020B0004020202020204" pitchFamily="34" charset="0"/>
                <a:cs typeface="Times New Roman" panose="02020603050405020304" pitchFamily="18" charset="0"/>
              </a:rPr>
              <a:t>Daß</a:t>
            </a:r>
            <a:r>
              <a:rPr lang="de-DE" sz="1400" kern="0" dirty="0">
                <a:effectLst/>
                <a:ea typeface="Aptos" panose="020B0004020202020204" pitchFamily="34" charset="0"/>
                <a:cs typeface="Times New Roman" panose="02020603050405020304" pitchFamily="18" charset="0"/>
              </a:rPr>
              <a:t> ich diese Betrachtungen </a:t>
            </a:r>
            <a:r>
              <a:rPr lang="de-DE" sz="1400" kern="0" dirty="0" err="1">
                <a:effectLst/>
                <a:ea typeface="Aptos" panose="020B0004020202020204" pitchFamily="34" charset="0"/>
                <a:cs typeface="Times New Roman" panose="02020603050405020304" pitchFamily="18" charset="0"/>
              </a:rPr>
              <a:t>verfaßt</a:t>
            </a:r>
            <a:r>
              <a:rPr lang="de-DE" sz="1400" kern="0" dirty="0">
                <a:effectLst/>
                <a:ea typeface="Aptos" panose="020B0004020202020204" pitchFamily="34" charset="0"/>
                <a:cs typeface="Times New Roman" panose="02020603050405020304" pitchFamily="18" charset="0"/>
              </a:rPr>
              <a:t>, kann ich mich faktisch zwar nicht erinnern, allein </a:t>
            </a:r>
            <a:r>
              <a:rPr lang="de-DE" sz="1400" kern="0" dirty="0">
                <a:solidFill>
                  <a:schemeClr val="accent1"/>
                </a:solidFill>
                <a:effectLst/>
                <a:ea typeface="Aptos" panose="020B0004020202020204" pitchFamily="34" charset="0"/>
                <a:cs typeface="Times New Roman" panose="02020603050405020304" pitchFamily="18" charset="0"/>
              </a:rPr>
              <a:t>sie stimmen mit den Vorstellungen wohl überein, zu denen sich mein Geist damals ausgebildet hatte. </a:t>
            </a:r>
            <a:r>
              <a:rPr lang="de-DE" sz="1400" kern="0" dirty="0">
                <a:effectLst/>
                <a:ea typeface="Aptos" panose="020B0004020202020204" pitchFamily="34" charset="0"/>
                <a:cs typeface="Times New Roman" panose="02020603050405020304" pitchFamily="18" charset="0"/>
              </a:rPr>
              <a:t>Ich möchte die Stufe damaliger Einsicht einen Komparativ nennen, der seine Richtung gegen einen noch nicht erreichten Superlativ zu äußern gedrängt ist. Man sieht die </a:t>
            </a:r>
            <a:r>
              <a:rPr lang="de-DE" sz="1400" kern="0" dirty="0">
                <a:solidFill>
                  <a:schemeClr val="accent1"/>
                </a:solidFill>
                <a:effectLst/>
                <a:ea typeface="Aptos" panose="020B0004020202020204" pitchFamily="34" charset="0"/>
                <a:cs typeface="Times New Roman" panose="02020603050405020304" pitchFamily="18" charset="0"/>
              </a:rPr>
              <a:t>Neigung zu einer Art von Pantheismus,</a:t>
            </a:r>
            <a:r>
              <a:rPr lang="de-DE" sz="1400" kern="0" dirty="0">
                <a:effectLst/>
                <a:ea typeface="Aptos" panose="020B0004020202020204" pitchFamily="34" charset="0"/>
                <a:cs typeface="Times New Roman" panose="02020603050405020304" pitchFamily="18" charset="0"/>
              </a:rPr>
              <a:t> indem den Welterscheinungen ein </a:t>
            </a:r>
            <a:r>
              <a:rPr lang="de-DE" sz="1400" kern="0" dirty="0">
                <a:solidFill>
                  <a:schemeClr val="accent1"/>
                </a:solidFill>
                <a:effectLst/>
                <a:ea typeface="Aptos" panose="020B0004020202020204" pitchFamily="34" charset="0"/>
                <a:cs typeface="Times New Roman" panose="02020603050405020304" pitchFamily="18" charset="0"/>
              </a:rPr>
              <a:t>unerforschliches, unbedingtes, humoristisches, sich selbst widersprechendes Wesen </a:t>
            </a:r>
            <a:r>
              <a:rPr lang="de-DE" sz="1400" kern="0" dirty="0">
                <a:effectLst/>
                <a:ea typeface="Aptos" panose="020B0004020202020204" pitchFamily="34" charset="0"/>
                <a:cs typeface="Times New Roman" panose="02020603050405020304" pitchFamily="18" charset="0"/>
              </a:rPr>
              <a:t>zum Grunde gedacht ist, und mag als </a:t>
            </a:r>
            <a:r>
              <a:rPr lang="de-DE" sz="1400" kern="0" dirty="0">
                <a:solidFill>
                  <a:schemeClr val="accent1"/>
                </a:solidFill>
                <a:effectLst/>
                <a:ea typeface="Aptos" panose="020B0004020202020204" pitchFamily="34" charset="0"/>
                <a:cs typeface="Times New Roman" panose="02020603050405020304" pitchFamily="18" charset="0"/>
              </a:rPr>
              <a:t>Spiel, dem es bitterer Ernst ist</a:t>
            </a:r>
            <a:r>
              <a:rPr lang="de-DE" sz="1400" kern="0" dirty="0">
                <a:effectLst/>
                <a:ea typeface="Aptos" panose="020B0004020202020204" pitchFamily="34" charset="0"/>
                <a:cs typeface="Times New Roman" panose="02020603050405020304" pitchFamily="18" charset="0"/>
              </a:rPr>
              <a:t>, gar wohl gelten.“</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br>
              <a:rPr lang="de-DE" sz="1400" dirty="0">
                <a:effectLst/>
                <a:ea typeface="Aptos" panose="020B0004020202020204" pitchFamily="34" charset="0"/>
                <a:cs typeface="Times New Roman" panose="02020603050405020304" pitchFamily="18" charset="0"/>
              </a:rPr>
            </a:br>
            <a:r>
              <a:rPr lang="de-DE" sz="1800" kern="100" dirty="0">
                <a:effectLst/>
                <a:latin typeface="Georgia" panose="02040502050405020303" pitchFamily="18" charset="0"/>
                <a:ea typeface="Aptos" panose="020B0004020202020204" pitchFamily="34" charset="0"/>
                <a:cs typeface="Times New Roman" panose="02020603050405020304" pitchFamily="18" charset="0"/>
              </a:rPr>
              <a:t> </a:t>
            </a:r>
            <a:endParaRPr lang="de-D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de-DE" dirty="0"/>
          </a:p>
        </p:txBody>
      </p:sp>
      <p:pic>
        <p:nvPicPr>
          <p:cNvPr id="7" name="Grafik 6" descr="Ein Bild, das Text, Brief, Handschrift, Papier enthält.&#10;&#10;Automatisch generierte Beschreibung">
            <a:extLst>
              <a:ext uri="{FF2B5EF4-FFF2-40B4-BE49-F238E27FC236}">
                <a16:creationId xmlns:a16="http://schemas.microsoft.com/office/drawing/2014/main" id="{DE60DA9F-E3ED-9A16-8668-B8807E615D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2062544"/>
            <a:ext cx="3070525" cy="3501008"/>
          </a:xfrm>
          <a:prstGeom prst="rect">
            <a:avLst/>
          </a:prstGeom>
        </p:spPr>
      </p:pic>
    </p:spTree>
    <p:extLst>
      <p:ext uri="{BB962C8B-B14F-4D97-AF65-F5344CB8AC3E}">
        <p14:creationId xmlns:p14="http://schemas.microsoft.com/office/powerpoint/2010/main" val="434658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D6E86-872C-855D-6C82-7A9325554970}"/>
              </a:ext>
            </a:extLst>
          </p:cNvPr>
          <p:cNvSpPr>
            <a:spLocks noGrp="1"/>
          </p:cNvSpPr>
          <p:nvPr>
            <p:ph type="title"/>
          </p:nvPr>
        </p:nvSpPr>
        <p:spPr/>
        <p:txBody>
          <a:bodyPr>
            <a:normAutofit/>
          </a:bodyPr>
          <a:lstStyle/>
          <a:p>
            <a:r>
              <a:rPr lang="de-DE" sz="2400" dirty="0"/>
              <a:t>Das Naturbild des frühen Goethe</a:t>
            </a:r>
          </a:p>
        </p:txBody>
      </p:sp>
      <p:sp>
        <p:nvSpPr>
          <p:cNvPr id="3" name="Fußzeilenplatzhalter 2">
            <a:extLst>
              <a:ext uri="{FF2B5EF4-FFF2-40B4-BE49-F238E27FC236}">
                <a16:creationId xmlns:a16="http://schemas.microsoft.com/office/drawing/2014/main" id="{6BF92BBB-00F3-8F5B-82BB-F9AAF991A6B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76C71D0-672C-FFD8-3291-BCC49B5152F3}"/>
              </a:ext>
            </a:extLst>
          </p:cNvPr>
          <p:cNvSpPr>
            <a:spLocks noGrp="1"/>
          </p:cNvSpPr>
          <p:nvPr>
            <p:ph type="sldNum" sz="quarter" idx="12"/>
          </p:nvPr>
        </p:nvSpPr>
        <p:spPr/>
        <p:txBody>
          <a:bodyPr/>
          <a:lstStyle/>
          <a:p>
            <a:fld id="{B2ADACBF-B37B-4026-855E-49B0BDFC8D12}" type="slidenum">
              <a:rPr lang="de-DE" smtClean="0"/>
              <a:t>7</a:t>
            </a:fld>
            <a:endParaRPr lang="de-DE"/>
          </a:p>
        </p:txBody>
      </p:sp>
      <p:sp>
        <p:nvSpPr>
          <p:cNvPr id="5" name="Inhaltsplatzhalter 4">
            <a:extLst>
              <a:ext uri="{FF2B5EF4-FFF2-40B4-BE49-F238E27FC236}">
                <a16:creationId xmlns:a16="http://schemas.microsoft.com/office/drawing/2014/main" id="{2E7B8A67-263D-D5F9-9B3D-D6736F7AD568}"/>
              </a:ext>
            </a:extLst>
          </p:cNvPr>
          <p:cNvSpPr>
            <a:spLocks noGrp="1"/>
          </p:cNvSpPr>
          <p:nvPr>
            <p:ph sz="quarter" idx="1"/>
          </p:nvPr>
        </p:nvSpPr>
        <p:spPr>
          <a:xfrm>
            <a:off x="301752" y="1772816"/>
            <a:ext cx="6286472" cy="4638032"/>
          </a:xfrm>
        </p:spPr>
        <p:txBody>
          <a:bodyPr>
            <a:normAutofit/>
          </a:bodyPr>
          <a:lstStyle/>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Er will das unbestimmte </a:t>
            </a:r>
            <a:r>
              <a:rPr lang="de-DE" sz="1400" kern="100" dirty="0" err="1">
                <a:effectLst/>
                <a:ea typeface="Aptos" panose="020B0004020202020204" pitchFamily="34" charset="0"/>
                <a:cs typeface="Times New Roman" panose="02020603050405020304" pitchFamily="18" charset="0"/>
              </a:rPr>
              <a:t>Principium</a:t>
            </a: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Nachahmung der Natur,</a:t>
            </a:r>
            <a:r>
              <a:rPr lang="de-DE" sz="1400" kern="100" dirty="0">
                <a:effectLst/>
                <a:ea typeface="Aptos" panose="020B0004020202020204" pitchFamily="34" charset="0"/>
                <a:cs typeface="Times New Roman" panose="02020603050405020304" pitchFamily="18" charset="0"/>
              </a:rPr>
              <a:t> verdrängen, und gibt uns ein gleich unbedeutendes dafür: </a:t>
            </a:r>
            <a:r>
              <a:rPr lang="de-DE" sz="1400" i="1" kern="100" dirty="0">
                <a:effectLst/>
                <a:ea typeface="Aptos" panose="020B0004020202020204" pitchFamily="34" charset="0"/>
                <a:cs typeface="Times New Roman" panose="02020603050405020304" pitchFamily="18" charset="0"/>
              </a:rPr>
              <a:t>Die Verschönerung der</a:t>
            </a:r>
            <a:r>
              <a:rPr lang="de-DE" sz="1400" kern="100" baseline="300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Dinge.</a:t>
            </a:r>
            <a:r>
              <a:rPr lang="de-DE" sz="1400" kern="100" dirty="0">
                <a:effectLst/>
                <a:ea typeface="Aptos" panose="020B0004020202020204" pitchFamily="34" charset="0"/>
                <a:cs typeface="Times New Roman" panose="02020603050405020304" pitchFamily="18" charset="0"/>
              </a:rPr>
              <a:t> Er will, nach hergebrachter Weise, </a:t>
            </a:r>
            <a:r>
              <a:rPr lang="de-DE" sz="1400" kern="100" dirty="0">
                <a:solidFill>
                  <a:schemeClr val="accent1"/>
                </a:solidFill>
                <a:effectLst/>
                <a:ea typeface="Aptos" panose="020B0004020202020204" pitchFamily="34" charset="0"/>
                <a:cs typeface="Times New Roman" panose="02020603050405020304" pitchFamily="18" charset="0"/>
              </a:rPr>
              <a:t>von Natur auf Kunst herüberschließen</a:t>
            </a:r>
            <a:r>
              <a:rPr lang="de-DE" sz="1400" kern="100" dirty="0">
                <a:effectLst/>
                <a:ea typeface="Aptos" panose="020B0004020202020204" pitchFamily="34" charset="0"/>
                <a:cs typeface="Times New Roman" panose="02020603050405020304" pitchFamily="18" charset="0"/>
              </a:rPr>
              <a:t>: "In der ganzen Schöpfung stimmt alles darin überein, </a:t>
            </a: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das Auge und die andern Sinne von allen Seiten her durch </a:t>
            </a:r>
            <a:r>
              <a:rPr lang="de-DE" sz="1400" kern="100" dirty="0">
                <a:solidFill>
                  <a:schemeClr val="accent1"/>
                </a:solidFill>
                <a:effectLst/>
                <a:ea typeface="Aptos" panose="020B0004020202020204" pitchFamily="34" charset="0"/>
                <a:cs typeface="Times New Roman" panose="02020603050405020304" pitchFamily="18" charset="0"/>
              </a:rPr>
              <a:t>angenehme Eindrücke </a:t>
            </a:r>
            <a:r>
              <a:rPr lang="de-DE" sz="1400" kern="100" dirty="0">
                <a:effectLst/>
                <a:ea typeface="Aptos" panose="020B0004020202020204" pitchFamily="34" charset="0"/>
                <a:cs typeface="Times New Roman" panose="02020603050405020304" pitchFamily="18" charset="0"/>
              </a:rPr>
              <a:t>gerührt werden." Gehört denn, was </a:t>
            </a:r>
            <a:r>
              <a:rPr lang="de-DE" sz="1400" kern="100" dirty="0">
                <a:solidFill>
                  <a:schemeClr val="accent1"/>
                </a:solidFill>
                <a:effectLst/>
                <a:ea typeface="Aptos" panose="020B0004020202020204" pitchFamily="34" charset="0"/>
                <a:cs typeface="Times New Roman" panose="02020603050405020304" pitchFamily="18" charset="0"/>
              </a:rPr>
              <a:t>unangenehme Eindrücke </a:t>
            </a:r>
            <a:r>
              <a:rPr lang="de-DE" sz="1400" kern="100" dirty="0">
                <a:effectLst/>
                <a:ea typeface="Aptos" panose="020B0004020202020204" pitchFamily="34" charset="0"/>
                <a:cs typeface="Times New Roman" panose="02020603050405020304" pitchFamily="18" charset="0"/>
              </a:rPr>
              <a:t>auf uns macht, nicht so gut in den Plan der Natur, als ihr Lieblichstes? Sind die </a:t>
            </a:r>
            <a:r>
              <a:rPr lang="de-DE" sz="1400" kern="100" dirty="0" err="1">
                <a:effectLst/>
                <a:ea typeface="Aptos" panose="020B0004020202020204" pitchFamily="34" charset="0"/>
                <a:cs typeface="Times New Roman" panose="02020603050405020304" pitchFamily="18" charset="0"/>
              </a:rPr>
              <a:t>wüthenden</a:t>
            </a:r>
            <a:r>
              <a:rPr lang="de-DE" sz="1400" kern="100" dirty="0">
                <a:effectLst/>
                <a:ea typeface="Aptos" panose="020B0004020202020204" pitchFamily="34" charset="0"/>
                <a:cs typeface="Times New Roman" panose="02020603050405020304" pitchFamily="18" charset="0"/>
              </a:rPr>
              <a:t> Stürme, </a:t>
            </a:r>
            <a:r>
              <a:rPr lang="de-DE" sz="1400" kern="100" dirty="0" err="1">
                <a:effectLst/>
                <a:ea typeface="Aptos" panose="020B0004020202020204" pitchFamily="34" charset="0"/>
                <a:cs typeface="Times New Roman" panose="02020603050405020304" pitchFamily="18" charset="0"/>
              </a:rPr>
              <a:t>Wasserfluthen</a:t>
            </a:r>
            <a:r>
              <a:rPr lang="de-DE" sz="1400" kern="100" dirty="0">
                <a:effectLst/>
                <a:ea typeface="Aptos" panose="020B0004020202020204" pitchFamily="34" charset="0"/>
                <a:cs typeface="Times New Roman" panose="02020603050405020304" pitchFamily="18" charset="0"/>
              </a:rPr>
              <a:t>, Feuerregen, unterirdische Gluth, und Tod in allen Elementen nicht eben so wahre Zeugen ihres ewigen Lebens als die herrlich aufgehende Sonne über volle Weinberge und duftende Orangenhaine? Was würde Herr Sulzer zu der liebreichen Mutter Natur sagen, wenn sie ihm eine </a:t>
            </a:r>
            <a:r>
              <a:rPr lang="de-DE" sz="1400" kern="100" dirty="0">
                <a:solidFill>
                  <a:schemeClr val="accent1"/>
                </a:solidFill>
                <a:effectLst/>
                <a:ea typeface="Aptos" panose="020B0004020202020204" pitchFamily="34" charset="0"/>
                <a:cs typeface="Times New Roman" panose="02020603050405020304" pitchFamily="18" charset="0"/>
              </a:rPr>
              <a:t>Metropolis</a:t>
            </a:r>
            <a:r>
              <a:rPr lang="de-DE" sz="1400" kern="100" dirty="0">
                <a:effectLst/>
                <a:ea typeface="Aptos" panose="020B0004020202020204" pitchFamily="34" charset="0"/>
                <a:cs typeface="Times New Roman" panose="02020603050405020304" pitchFamily="18" charset="0"/>
              </a:rPr>
              <a:t>,  die er mit allen schönen Künsten, als Handlangerinnen, erbaut und bevölkert hätte, </a:t>
            </a:r>
            <a:r>
              <a:rPr lang="de-DE" sz="1400" kern="100" dirty="0">
                <a:solidFill>
                  <a:schemeClr val="accent1"/>
                </a:solidFill>
                <a:effectLst/>
                <a:ea typeface="Aptos" panose="020B0004020202020204" pitchFamily="34" charset="0"/>
                <a:cs typeface="Times New Roman" panose="02020603050405020304" pitchFamily="18" charset="0"/>
              </a:rPr>
              <a:t>in ihren Bauch hinunter schlänge</a:t>
            </a:r>
            <a:r>
              <a:rPr lang="de-DE" sz="1400" kern="100" dirty="0">
                <a:effectLst/>
                <a:ea typeface="Aptos" panose="020B0004020202020204" pitchFamily="34" charset="0"/>
                <a:cs typeface="Times New Roman" panose="02020603050405020304" pitchFamily="18" charset="0"/>
              </a:rPr>
              <a:t>?</a:t>
            </a:r>
          </a:p>
          <a:p>
            <a:pPr marL="0" indent="0">
              <a:lnSpc>
                <a:spcPts val="1700"/>
              </a:lnSpc>
              <a:spcAft>
                <a:spcPts val="300"/>
              </a:spcAft>
              <a:buNone/>
            </a:pPr>
            <a:r>
              <a:rPr lang="de-DE" sz="1000" kern="100" dirty="0">
                <a:effectLst/>
                <a:ea typeface="Aptos" panose="020B0004020202020204" pitchFamily="34" charset="0"/>
                <a:cs typeface="Times New Roman" panose="02020603050405020304" pitchFamily="18" charset="0"/>
              </a:rPr>
              <a:t>Rezension von J.G. Sulzer, </a:t>
            </a:r>
            <a:r>
              <a:rPr lang="de-DE" sz="1000" i="1" kern="100" dirty="0">
                <a:effectLst/>
                <a:ea typeface="Aptos" panose="020B0004020202020204" pitchFamily="34" charset="0"/>
                <a:cs typeface="Times New Roman" panose="02020603050405020304" pitchFamily="18" charset="0"/>
              </a:rPr>
              <a:t>Die schönen Künste in ihrem Ursprunge, ihrer wahren Natur und besten Anwendung betrachtet </a:t>
            </a:r>
            <a:r>
              <a:rPr lang="de-DE" sz="1000" kern="100" dirty="0">
                <a:effectLst/>
                <a:ea typeface="Aptos" panose="020B0004020202020204" pitchFamily="34" charset="0"/>
                <a:cs typeface="Times New Roman" panose="02020603050405020304" pitchFamily="18" charset="0"/>
              </a:rPr>
              <a:t>(1772)</a:t>
            </a:r>
            <a:endParaRPr lang="de-DE" sz="1000" dirty="0"/>
          </a:p>
          <a:p>
            <a:pPr marL="0" indent="0">
              <a:lnSpc>
                <a:spcPts val="1700"/>
              </a:lnSpc>
              <a:spcAft>
                <a:spcPts val="300"/>
              </a:spcAft>
              <a:buNone/>
            </a:pPr>
            <a:br>
              <a:rPr lang="de-DE" sz="1400" kern="100" dirty="0">
                <a:effectLst/>
                <a:ea typeface="Aptos" panose="020B0004020202020204" pitchFamily="34" charset="0"/>
                <a:cs typeface="Times New Roman" panose="02020603050405020304" pitchFamily="18" charset="0"/>
              </a:rPr>
            </a:br>
            <a:endParaRPr lang="de-DE" sz="1400" kern="100" dirty="0">
              <a:effectLst/>
              <a:ea typeface="Aptos" panose="020B0004020202020204" pitchFamily="34" charset="0"/>
              <a:cs typeface="Times New Roman" panose="02020603050405020304" pitchFamily="18" charset="0"/>
            </a:endParaRPr>
          </a:p>
          <a:p>
            <a:pPr marL="0" indent="0">
              <a:buNone/>
            </a:pPr>
            <a:endParaRPr lang="de-DE" dirty="0"/>
          </a:p>
        </p:txBody>
      </p:sp>
      <p:pic>
        <p:nvPicPr>
          <p:cNvPr id="1026" name="Picture 2" descr="Frankfurter gelehrte Anzeigen vom Jahr 1772 : Amazon.de: Bücher">
            <a:extLst>
              <a:ext uri="{FF2B5EF4-FFF2-40B4-BE49-F238E27FC236}">
                <a16:creationId xmlns:a16="http://schemas.microsoft.com/office/drawing/2014/main" id="{3689376A-ABD6-F4FF-BF99-2F858C35EA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2564904"/>
            <a:ext cx="1461520" cy="227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081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D6E86-872C-855D-6C82-7A9325554970}"/>
              </a:ext>
            </a:extLst>
          </p:cNvPr>
          <p:cNvSpPr>
            <a:spLocks noGrp="1"/>
          </p:cNvSpPr>
          <p:nvPr>
            <p:ph type="title"/>
          </p:nvPr>
        </p:nvSpPr>
        <p:spPr/>
        <p:txBody>
          <a:bodyPr>
            <a:normAutofit/>
          </a:bodyPr>
          <a:lstStyle/>
          <a:p>
            <a:r>
              <a:rPr lang="de-DE" sz="2400" dirty="0"/>
              <a:t>Das Naturbild des frühen Goethe</a:t>
            </a:r>
          </a:p>
        </p:txBody>
      </p:sp>
      <p:sp>
        <p:nvSpPr>
          <p:cNvPr id="3" name="Fußzeilenplatzhalter 2">
            <a:extLst>
              <a:ext uri="{FF2B5EF4-FFF2-40B4-BE49-F238E27FC236}">
                <a16:creationId xmlns:a16="http://schemas.microsoft.com/office/drawing/2014/main" id="{6BF92BBB-00F3-8F5B-82BB-F9AAF991A6B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76C71D0-672C-FFD8-3291-BCC49B5152F3}"/>
              </a:ext>
            </a:extLst>
          </p:cNvPr>
          <p:cNvSpPr>
            <a:spLocks noGrp="1"/>
          </p:cNvSpPr>
          <p:nvPr>
            <p:ph type="sldNum" sz="quarter" idx="12"/>
          </p:nvPr>
        </p:nvSpPr>
        <p:spPr/>
        <p:txBody>
          <a:bodyPr/>
          <a:lstStyle/>
          <a:p>
            <a:fld id="{B2ADACBF-B37B-4026-855E-49B0BDFC8D12}" type="slidenum">
              <a:rPr lang="de-DE" smtClean="0"/>
              <a:t>8</a:t>
            </a:fld>
            <a:endParaRPr lang="de-DE"/>
          </a:p>
        </p:txBody>
      </p:sp>
      <p:sp>
        <p:nvSpPr>
          <p:cNvPr id="5" name="Inhaltsplatzhalter 4">
            <a:extLst>
              <a:ext uri="{FF2B5EF4-FFF2-40B4-BE49-F238E27FC236}">
                <a16:creationId xmlns:a16="http://schemas.microsoft.com/office/drawing/2014/main" id="{2E7B8A67-263D-D5F9-9B3D-D6736F7AD568}"/>
              </a:ext>
            </a:extLst>
          </p:cNvPr>
          <p:cNvSpPr>
            <a:spLocks noGrp="1"/>
          </p:cNvSpPr>
          <p:nvPr>
            <p:ph sz="quarter" idx="1"/>
          </p:nvPr>
        </p:nvSpPr>
        <p:spPr>
          <a:xfrm>
            <a:off x="301752" y="1527048"/>
            <a:ext cx="8503920" cy="5249560"/>
          </a:xfrm>
        </p:spPr>
        <p:txBody>
          <a:bodyPr>
            <a:normAutofit/>
          </a:bodyPr>
          <a:lstStyle/>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Eben so wenig besteht die Folgerung: "Die Natur wollte durch die von allen Seiten auf uns zuströmenden Annehmlichkeiten unsre </a:t>
            </a:r>
            <a:r>
              <a:rPr lang="de-DE" sz="1400" kern="100" dirty="0" err="1">
                <a:effectLst/>
                <a:ea typeface="Aptos" panose="020B0004020202020204" pitchFamily="34" charset="0"/>
                <a:cs typeface="Times New Roman" panose="02020603050405020304" pitchFamily="18" charset="0"/>
              </a:rPr>
              <a:t>Gemüther</a:t>
            </a:r>
            <a:r>
              <a:rPr lang="de-DE" sz="1400" kern="100" dirty="0">
                <a:effectLst/>
                <a:ea typeface="Aptos" panose="020B0004020202020204" pitchFamily="34" charset="0"/>
                <a:cs typeface="Times New Roman" panose="02020603050405020304" pitchFamily="18" charset="0"/>
              </a:rPr>
              <a:t> </a:t>
            </a:r>
            <a:r>
              <a:rPr lang="de-DE" sz="1400" kern="100" dirty="0">
                <a:solidFill>
                  <a:schemeClr val="accent1"/>
                </a:solidFill>
                <a:effectLst/>
                <a:ea typeface="Aptos" panose="020B0004020202020204" pitchFamily="34" charset="0"/>
                <a:cs typeface="Times New Roman" panose="02020603050405020304" pitchFamily="18" charset="0"/>
              </a:rPr>
              <a:t>überhaupt zu der </a:t>
            </a:r>
            <a:r>
              <a:rPr lang="de-DE" sz="1400" kern="100" dirty="0" err="1">
                <a:solidFill>
                  <a:schemeClr val="accent1"/>
                </a:solidFill>
                <a:effectLst/>
                <a:ea typeface="Aptos" panose="020B0004020202020204" pitchFamily="34" charset="0"/>
                <a:cs typeface="Times New Roman" panose="02020603050405020304" pitchFamily="18" charset="0"/>
              </a:rPr>
              <a:t>Sanftmuth</a:t>
            </a:r>
            <a:r>
              <a:rPr lang="de-DE" sz="1400" kern="100" dirty="0">
                <a:solidFill>
                  <a:schemeClr val="accent1"/>
                </a:solidFill>
                <a:effectLst/>
                <a:ea typeface="Aptos" panose="020B0004020202020204" pitchFamily="34" charset="0"/>
                <a:cs typeface="Times New Roman" panose="02020603050405020304" pitchFamily="18" charset="0"/>
              </a:rPr>
              <a:t> und Empfindsamkeit bilden</a:t>
            </a: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Überhaupt</a:t>
            </a:r>
            <a:r>
              <a:rPr lang="de-DE" sz="1400" kern="100" baseline="300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thut</a:t>
            </a:r>
            <a:r>
              <a:rPr lang="de-DE" sz="1400" kern="100" dirty="0">
                <a:effectLst/>
                <a:ea typeface="Aptos" panose="020B0004020202020204" pitchFamily="34" charset="0"/>
                <a:cs typeface="Times New Roman" panose="02020603050405020304" pitchFamily="18" charset="0"/>
              </a:rPr>
              <a:t> sie das nie, sie härtet vielmehr, Gott sei Dank, </a:t>
            </a:r>
            <a:r>
              <a:rPr lang="de-DE" sz="1400" kern="100" dirty="0">
                <a:solidFill>
                  <a:schemeClr val="accent1"/>
                </a:solidFill>
                <a:effectLst/>
                <a:ea typeface="Aptos" panose="020B0004020202020204" pitchFamily="34" charset="0"/>
                <a:cs typeface="Times New Roman" panose="02020603050405020304" pitchFamily="18" charset="0"/>
              </a:rPr>
              <a:t>ihre echten Kinder gegen die Schmerzen und Übel ab</a:t>
            </a:r>
            <a:r>
              <a:rPr lang="de-DE" sz="1400" kern="100" dirty="0">
                <a:effectLst/>
                <a:ea typeface="Aptos" panose="020B0004020202020204" pitchFamily="34" charset="0"/>
                <a:cs typeface="Times New Roman" panose="02020603050405020304" pitchFamily="18" charset="0"/>
              </a:rPr>
              <a:t>, die sie ihnen unablässig bereitet, so </a:t>
            </a: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wir den </a:t>
            </a:r>
            <a:r>
              <a:rPr lang="de-DE" sz="1400" kern="100" dirty="0" err="1">
                <a:effectLst/>
                <a:ea typeface="Aptos" panose="020B0004020202020204" pitchFamily="34" charset="0"/>
                <a:cs typeface="Times New Roman" panose="02020603050405020304" pitchFamily="18" charset="0"/>
              </a:rPr>
              <a:t>den</a:t>
            </a:r>
            <a:r>
              <a:rPr lang="de-DE" sz="1400" kern="100" dirty="0">
                <a:effectLst/>
                <a:ea typeface="Aptos" panose="020B0004020202020204" pitchFamily="34" charset="0"/>
                <a:cs typeface="Times New Roman" panose="02020603050405020304" pitchFamily="18" charset="0"/>
              </a:rPr>
              <a:t> glücklichsten Menschen nennen können, der der stärkste wäre, dem Übel zu entgegnen, es von sich zu weisen, und ihm zum Trutz den Gang seines Willens zu gehen. Das ist nun einem großen Theil der Menschen zu beschwerlich, ja unmöglich; daher </a:t>
            </a:r>
            <a:r>
              <a:rPr lang="de-DE" sz="1400" kern="100" dirty="0" err="1">
                <a:effectLst/>
                <a:ea typeface="Aptos" panose="020B0004020202020204" pitchFamily="34" charset="0"/>
                <a:cs typeface="Times New Roman" panose="02020603050405020304" pitchFamily="18" charset="0"/>
              </a:rPr>
              <a:t>retiriren</a:t>
            </a:r>
            <a:r>
              <a:rPr lang="de-DE" sz="1400" kern="100" dirty="0">
                <a:effectLst/>
                <a:ea typeface="Aptos" panose="020B0004020202020204" pitchFamily="34" charset="0"/>
                <a:cs typeface="Times New Roman" panose="02020603050405020304" pitchFamily="18" charset="0"/>
              </a:rPr>
              <a:t> und </a:t>
            </a:r>
            <a:r>
              <a:rPr lang="de-DE" sz="1400" kern="100" dirty="0" err="1">
                <a:effectLst/>
                <a:ea typeface="Aptos" panose="020B0004020202020204" pitchFamily="34" charset="0"/>
                <a:cs typeface="Times New Roman" panose="02020603050405020304" pitchFamily="18" charset="0"/>
              </a:rPr>
              <a:t>retranschiren</a:t>
            </a:r>
            <a:r>
              <a:rPr lang="de-DE" sz="1400" kern="100" dirty="0">
                <a:effectLst/>
                <a:ea typeface="Aptos" panose="020B0004020202020204" pitchFamily="34" charset="0"/>
                <a:cs typeface="Times New Roman" panose="02020603050405020304" pitchFamily="18" charset="0"/>
              </a:rPr>
              <a:t> sich die meisten, sonderlich die Philosophen,  </a:t>
            </a:r>
            <a:r>
              <a:rPr lang="de-DE" sz="1400" kern="100" dirty="0" err="1">
                <a:effectLst/>
                <a:ea typeface="Aptos" panose="020B0004020202020204" pitchFamily="34" charset="0"/>
                <a:cs typeface="Times New Roman" panose="02020603050405020304" pitchFamily="18" charset="0"/>
              </a:rPr>
              <a:t>deßwegen</a:t>
            </a:r>
            <a:r>
              <a:rPr lang="de-DE" sz="1400" kern="100" dirty="0">
                <a:effectLst/>
                <a:ea typeface="Aptos" panose="020B0004020202020204" pitchFamily="34" charset="0"/>
                <a:cs typeface="Times New Roman" panose="02020603050405020304" pitchFamily="18" charset="0"/>
              </a:rPr>
              <a:t> sie denn auch überhaupt so adäquat </a:t>
            </a:r>
            <a:r>
              <a:rPr lang="de-DE" sz="1400" kern="100" dirty="0" err="1">
                <a:effectLst/>
                <a:ea typeface="Aptos" panose="020B0004020202020204" pitchFamily="34" charset="0"/>
                <a:cs typeface="Times New Roman" panose="02020603050405020304" pitchFamily="18" charset="0"/>
              </a:rPr>
              <a:t>disputiren</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Was wir von Natur sehen, </a:t>
            </a:r>
            <a:r>
              <a:rPr lang="de-DE" sz="1400" kern="100" dirty="0">
                <a:solidFill>
                  <a:schemeClr val="accent1"/>
                </a:solidFill>
                <a:effectLst/>
                <a:ea typeface="Aptos" panose="020B0004020202020204" pitchFamily="34" charset="0"/>
                <a:cs typeface="Times New Roman" panose="02020603050405020304" pitchFamily="18" charset="0"/>
              </a:rPr>
              <a:t>ist Kraft, die Kraft verschlingt, nichts gegenwärtig, alles vorübergehend, tausend Keime zertreten, jeden Augenblick tausend geboren, groß und bedeutend, mannichfaltig </a:t>
            </a:r>
            <a:r>
              <a:rPr lang="de-DE" sz="1400" kern="100" dirty="0" err="1">
                <a:solidFill>
                  <a:schemeClr val="accent1"/>
                </a:solidFill>
                <a:effectLst/>
                <a:ea typeface="Aptos" panose="020B0004020202020204" pitchFamily="34" charset="0"/>
                <a:cs typeface="Times New Roman" panose="02020603050405020304" pitchFamily="18" charset="0"/>
              </a:rPr>
              <a:t>in's</a:t>
            </a:r>
            <a:r>
              <a:rPr lang="de-DE" sz="1400" kern="100" dirty="0">
                <a:solidFill>
                  <a:schemeClr val="accent1"/>
                </a:solidFill>
                <a:effectLst/>
                <a:ea typeface="Aptos" panose="020B0004020202020204" pitchFamily="34" charset="0"/>
                <a:cs typeface="Times New Roman" panose="02020603050405020304" pitchFamily="18" charset="0"/>
              </a:rPr>
              <a:t> Unendliche</a:t>
            </a:r>
            <a:r>
              <a:rPr lang="de-DE" sz="1400" kern="100" dirty="0">
                <a:effectLst/>
                <a:ea typeface="Aptos" panose="020B0004020202020204" pitchFamily="34" charset="0"/>
                <a:cs typeface="Times New Roman" panose="02020603050405020304" pitchFamily="18" charset="0"/>
              </a:rPr>
              <a:t>; schön und </a:t>
            </a:r>
            <a:r>
              <a:rPr lang="de-DE" sz="1400" kern="100" dirty="0" err="1">
                <a:effectLst/>
                <a:ea typeface="Aptos" panose="020B0004020202020204" pitchFamily="34" charset="0"/>
                <a:cs typeface="Times New Roman" panose="02020603050405020304" pitchFamily="18" charset="0"/>
              </a:rPr>
              <a:t>häßlich</a:t>
            </a:r>
            <a:r>
              <a:rPr lang="de-DE" sz="1400" kern="100" dirty="0">
                <a:effectLst/>
                <a:ea typeface="Aptos" panose="020B0004020202020204" pitchFamily="34" charset="0"/>
                <a:cs typeface="Times New Roman" panose="02020603050405020304" pitchFamily="18" charset="0"/>
              </a:rPr>
              <a:t>, gut und bös, alles mit gleichem Rechte neben einander </a:t>
            </a:r>
            <a:r>
              <a:rPr lang="de-DE" sz="1400" kern="100" dirty="0" err="1">
                <a:effectLst/>
                <a:ea typeface="Aptos" panose="020B0004020202020204" pitchFamily="34" charset="0"/>
                <a:cs typeface="Times New Roman" panose="02020603050405020304" pitchFamily="18" charset="0"/>
              </a:rPr>
              <a:t>existirend</a:t>
            </a:r>
            <a:r>
              <a:rPr lang="de-DE" sz="1400" kern="100" dirty="0">
                <a:effectLst/>
                <a:ea typeface="Aptos" panose="020B0004020202020204" pitchFamily="34" charset="0"/>
                <a:cs typeface="Times New Roman" panose="02020603050405020304" pitchFamily="18" charset="0"/>
              </a:rPr>
              <a:t>. Und </a:t>
            </a:r>
            <a:r>
              <a:rPr lang="de-DE" sz="1400" kern="100" dirty="0">
                <a:solidFill>
                  <a:schemeClr val="accent1"/>
                </a:solidFill>
                <a:effectLst/>
                <a:ea typeface="Aptos" panose="020B0004020202020204" pitchFamily="34" charset="0"/>
                <a:cs typeface="Times New Roman" panose="02020603050405020304" pitchFamily="18" charset="0"/>
              </a:rPr>
              <a:t>die </a:t>
            </a:r>
            <a:r>
              <a:rPr lang="de-DE" sz="1400" i="1" kern="100" dirty="0">
                <a:solidFill>
                  <a:schemeClr val="accent1"/>
                </a:solidFill>
                <a:effectLst/>
                <a:ea typeface="Aptos" panose="020B0004020202020204" pitchFamily="34" charset="0"/>
                <a:cs typeface="Times New Roman" panose="02020603050405020304" pitchFamily="18" charset="0"/>
              </a:rPr>
              <a:t>Kunst</a:t>
            </a:r>
            <a:r>
              <a:rPr lang="de-DE" sz="1400" kern="100" baseline="30000" dirty="0">
                <a:solidFill>
                  <a:schemeClr val="accent1"/>
                </a:solidFill>
                <a:effectLst/>
                <a:ea typeface="Aptos" panose="020B0004020202020204" pitchFamily="34" charset="0"/>
                <a:cs typeface="Times New Roman" panose="02020603050405020304" pitchFamily="18" charset="0"/>
              </a:rPr>
              <a:t> </a:t>
            </a:r>
            <a:r>
              <a:rPr lang="de-DE" sz="1400" kern="100" dirty="0">
                <a:solidFill>
                  <a:schemeClr val="accent1"/>
                </a:solidFill>
                <a:effectLst/>
                <a:ea typeface="Aptos" panose="020B0004020202020204" pitchFamily="34" charset="0"/>
                <a:cs typeface="Times New Roman" panose="02020603050405020304" pitchFamily="18" charset="0"/>
              </a:rPr>
              <a:t>ist gerade das Widerspiel</a:t>
            </a:r>
            <a:r>
              <a:rPr lang="de-DE" sz="1400" kern="100" dirty="0">
                <a:effectLst/>
                <a:ea typeface="Aptos" panose="020B0004020202020204" pitchFamily="34" charset="0"/>
                <a:cs typeface="Times New Roman" panose="02020603050405020304" pitchFamily="18" charset="0"/>
              </a:rPr>
              <a:t>; sie entspringt aus den Bemühungen des Individuums </a:t>
            </a:r>
            <a:r>
              <a:rPr lang="de-DE" sz="1400" kern="100" dirty="0">
                <a:solidFill>
                  <a:schemeClr val="accent1"/>
                </a:solidFill>
                <a:effectLst/>
                <a:ea typeface="Aptos" panose="020B0004020202020204" pitchFamily="34" charset="0"/>
                <a:cs typeface="Times New Roman" panose="02020603050405020304" pitchFamily="18" charset="0"/>
              </a:rPr>
              <a:t>sich gegen die zerstörende Kraft des Ganzen zu erhalten</a:t>
            </a:r>
            <a:r>
              <a:rPr lang="de-DE" sz="1400" kern="100" dirty="0">
                <a:effectLst/>
                <a:ea typeface="Aptos" panose="020B0004020202020204" pitchFamily="34" charset="0"/>
                <a:cs typeface="Times New Roman" panose="02020603050405020304" pitchFamily="18" charset="0"/>
              </a:rPr>
              <a:t>. Schon das Thier durch seine Kunsttriebe </a:t>
            </a:r>
            <a:r>
              <a:rPr lang="de-DE" sz="1400" i="1" kern="100" dirty="0">
                <a:effectLst/>
                <a:ea typeface="Aptos" panose="020B0004020202020204" pitchFamily="34" charset="0"/>
                <a:cs typeface="Times New Roman" panose="02020603050405020304" pitchFamily="18" charset="0"/>
              </a:rPr>
              <a:t>scheidet, verwahrt</a:t>
            </a:r>
            <a:r>
              <a:rPr lang="de-DE" sz="1400" kern="100" dirty="0">
                <a:effectLst/>
                <a:ea typeface="Aptos" panose="020B0004020202020204" pitchFamily="34" charset="0"/>
                <a:cs typeface="Times New Roman" panose="02020603050405020304" pitchFamily="18" charset="0"/>
              </a:rPr>
              <a:t> sich; der Mensch durch alle Zustände befestigt sich gegen die Natur, ihre tausendfachen Übel zu vermeiden, und </a:t>
            </a:r>
            <a:r>
              <a:rPr lang="de-DE" sz="1400" kern="100" dirty="0">
                <a:solidFill>
                  <a:schemeClr val="accent1"/>
                </a:solidFill>
                <a:effectLst/>
                <a:ea typeface="Aptos" panose="020B0004020202020204" pitchFamily="34" charset="0"/>
                <a:cs typeface="Times New Roman" panose="02020603050405020304" pitchFamily="18" charset="0"/>
              </a:rPr>
              <a:t>nur das Maß von Gutem zu genießen</a:t>
            </a:r>
            <a:r>
              <a:rPr lang="de-DE" sz="1400" kern="100" dirty="0">
                <a:effectLst/>
                <a:ea typeface="Aptos" panose="020B0004020202020204" pitchFamily="34" charset="0"/>
                <a:cs typeface="Times New Roman" panose="02020603050405020304" pitchFamily="18" charset="0"/>
              </a:rPr>
              <a:t>; bis es ihm endlich gelingt, die </a:t>
            </a:r>
            <a:r>
              <a:rPr lang="de-DE" sz="1400" kern="100" dirty="0" err="1">
                <a:effectLst/>
                <a:ea typeface="Aptos" panose="020B0004020202020204" pitchFamily="34" charset="0"/>
                <a:cs typeface="Times New Roman" panose="02020603050405020304" pitchFamily="18" charset="0"/>
              </a:rPr>
              <a:t>Circulation</a:t>
            </a:r>
            <a:r>
              <a:rPr lang="de-DE" sz="1400" kern="100" dirty="0">
                <a:effectLst/>
                <a:ea typeface="Aptos" panose="020B0004020202020204" pitchFamily="34" charset="0"/>
                <a:cs typeface="Times New Roman" panose="02020603050405020304" pitchFamily="18" charset="0"/>
              </a:rPr>
              <a:t> aller seiner wahren und gemachten Bedürfnisse in einen Palast einzuschließen, so fern es möglich ist, alle zerstreute Schönheit und Glückseligkeit in seine gläsernen Mauern zu bannen, wo er denn immer weicher und weicher wird, den Freuden des Körpers Freuden der Seele </a:t>
            </a:r>
            <a:r>
              <a:rPr lang="de-DE" sz="1400" kern="100" dirty="0" err="1">
                <a:effectLst/>
                <a:ea typeface="Aptos" panose="020B0004020202020204" pitchFamily="34" charset="0"/>
                <a:cs typeface="Times New Roman" panose="02020603050405020304" pitchFamily="18" charset="0"/>
              </a:rPr>
              <a:t>substituirt</a:t>
            </a:r>
            <a:r>
              <a:rPr lang="de-DE" sz="1400" kern="100" dirty="0">
                <a:effectLst/>
                <a:ea typeface="Aptos" panose="020B0004020202020204" pitchFamily="34" charset="0"/>
                <a:cs typeface="Times New Roman" panose="02020603050405020304" pitchFamily="18" charset="0"/>
              </a:rPr>
              <a:t>, und seine Kräfte, von keiner Widerwärtigkeit zum Naturgebrauche aufgespannt, </a:t>
            </a:r>
            <a:r>
              <a:rPr lang="de-DE" sz="1400" kern="100" dirty="0">
                <a:solidFill>
                  <a:schemeClr val="accent1"/>
                </a:solidFill>
                <a:effectLst/>
                <a:ea typeface="Aptos" panose="020B0004020202020204" pitchFamily="34" charset="0"/>
                <a:cs typeface="Times New Roman" panose="02020603050405020304" pitchFamily="18" charset="0"/>
              </a:rPr>
              <a:t>in Tugend, </a:t>
            </a:r>
            <a:r>
              <a:rPr lang="de-DE" sz="1400" kern="100" dirty="0" err="1">
                <a:solidFill>
                  <a:schemeClr val="accent1"/>
                </a:solidFill>
                <a:effectLst/>
                <a:ea typeface="Aptos" panose="020B0004020202020204" pitchFamily="34" charset="0"/>
                <a:cs typeface="Times New Roman" panose="02020603050405020304" pitchFamily="18" charset="0"/>
              </a:rPr>
              <a:t>Wohlthätigkeit</a:t>
            </a:r>
            <a:r>
              <a:rPr lang="de-DE" sz="1400" kern="100" dirty="0">
                <a:solidFill>
                  <a:schemeClr val="accent1"/>
                </a:solidFill>
                <a:effectLst/>
                <a:ea typeface="Aptos" panose="020B0004020202020204" pitchFamily="34" charset="0"/>
                <a:cs typeface="Times New Roman" panose="02020603050405020304" pitchFamily="18" charset="0"/>
              </a:rPr>
              <a:t>, Empfindsamkeit zerfließen. </a:t>
            </a:r>
          </a:p>
        </p:txBody>
      </p:sp>
    </p:spTree>
    <p:extLst>
      <p:ext uri="{BB962C8B-B14F-4D97-AF65-F5344CB8AC3E}">
        <p14:creationId xmlns:p14="http://schemas.microsoft.com/office/powerpoint/2010/main" val="128050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62EDF-31EA-747F-D6C2-8FD497441EF9}"/>
              </a:ext>
            </a:extLst>
          </p:cNvPr>
          <p:cNvSpPr>
            <a:spLocks noGrp="1"/>
          </p:cNvSpPr>
          <p:nvPr>
            <p:ph type="title"/>
          </p:nvPr>
        </p:nvSpPr>
        <p:spPr/>
        <p:txBody>
          <a:bodyPr>
            <a:normAutofit/>
          </a:bodyPr>
          <a:lstStyle/>
          <a:p>
            <a:r>
              <a:rPr lang="de-DE" sz="2800" dirty="0"/>
              <a:t>Das Naturbild des frühen Goethe</a:t>
            </a:r>
          </a:p>
        </p:txBody>
      </p:sp>
      <p:sp>
        <p:nvSpPr>
          <p:cNvPr id="3" name="Fußzeilenplatzhalter 2">
            <a:extLst>
              <a:ext uri="{FF2B5EF4-FFF2-40B4-BE49-F238E27FC236}">
                <a16:creationId xmlns:a16="http://schemas.microsoft.com/office/drawing/2014/main" id="{4745321B-357B-E32C-2B25-60D46F85B0B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B650943-45CD-B2E7-3D18-4C99BC965B05}"/>
              </a:ext>
            </a:extLst>
          </p:cNvPr>
          <p:cNvSpPr>
            <a:spLocks noGrp="1"/>
          </p:cNvSpPr>
          <p:nvPr>
            <p:ph type="sldNum" sz="quarter" idx="12"/>
          </p:nvPr>
        </p:nvSpPr>
        <p:spPr/>
        <p:txBody>
          <a:bodyPr/>
          <a:lstStyle/>
          <a:p>
            <a:fld id="{B2ADACBF-B37B-4026-855E-49B0BDFC8D12}" type="slidenum">
              <a:rPr lang="de-DE" smtClean="0"/>
              <a:t>9</a:t>
            </a:fld>
            <a:endParaRPr lang="de-DE"/>
          </a:p>
        </p:txBody>
      </p:sp>
      <p:sp>
        <p:nvSpPr>
          <p:cNvPr id="5" name="Inhaltsplatzhalter 4">
            <a:extLst>
              <a:ext uri="{FF2B5EF4-FFF2-40B4-BE49-F238E27FC236}">
                <a16:creationId xmlns:a16="http://schemas.microsoft.com/office/drawing/2014/main" id="{FA5F54DF-506C-C652-848C-5CAFB1913375}"/>
              </a:ext>
            </a:extLst>
          </p:cNvPr>
          <p:cNvSpPr>
            <a:spLocks noGrp="1"/>
          </p:cNvSpPr>
          <p:nvPr>
            <p:ph sz="quarter" idx="1"/>
          </p:nvPr>
        </p:nvSpPr>
        <p:spPr>
          <a:xfrm>
            <a:off x="1043608" y="1527048"/>
            <a:ext cx="7272808" cy="4782272"/>
          </a:xfrm>
        </p:spPr>
        <p:txBody>
          <a:bodyPr>
            <a:normAutofit/>
          </a:bodyPr>
          <a:lstStyle/>
          <a:p>
            <a:pPr marL="0" indent="0">
              <a:lnSpc>
                <a:spcPts val="1700"/>
              </a:lnSpc>
              <a:spcBef>
                <a:spcPts val="0"/>
              </a:spcBef>
              <a:spcAft>
                <a:spcPts val="300"/>
              </a:spcAft>
              <a:buNone/>
            </a:pPr>
            <a:r>
              <a:rPr lang="de-DE" sz="1400" i="1" kern="0" dirty="0">
                <a:effectLst/>
                <a:ea typeface="Aptos" panose="020B0004020202020204" pitchFamily="34" charset="0"/>
                <a:cs typeface="Times New Roman" panose="02020603050405020304" pitchFamily="18" charset="0"/>
              </a:rPr>
              <a:t>Fragment (Aus dem »</a:t>
            </a:r>
            <a:r>
              <a:rPr lang="de-DE" sz="1400" i="1" kern="0" dirty="0" err="1">
                <a:effectLst/>
                <a:ea typeface="Aptos" panose="020B0004020202020204" pitchFamily="34" charset="0"/>
                <a:cs typeface="Times New Roman" panose="02020603050405020304" pitchFamily="18" charset="0"/>
              </a:rPr>
              <a:t>Tiefurter</a:t>
            </a:r>
            <a:r>
              <a:rPr lang="de-DE" sz="1400" i="1" kern="0" dirty="0">
                <a:effectLst/>
                <a:ea typeface="Aptos" panose="020B0004020202020204" pitchFamily="34" charset="0"/>
                <a:cs typeface="Times New Roman" panose="02020603050405020304" pitchFamily="18" charset="0"/>
              </a:rPr>
              <a:t> Journal« 1783)</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solidFill>
                  <a:schemeClr val="accent1"/>
                </a:solidFill>
                <a:effectLst/>
                <a:ea typeface="Aptos" panose="020B0004020202020204" pitchFamily="34" charset="0"/>
                <a:cs typeface="Times New Roman" panose="02020603050405020304" pitchFamily="18" charset="0"/>
              </a:rPr>
              <a:t>Natur!</a:t>
            </a:r>
            <a:r>
              <a:rPr lang="de-DE" sz="1400" kern="0" dirty="0">
                <a:effectLst/>
                <a:ea typeface="Aptos" panose="020B0004020202020204" pitchFamily="34" charset="0"/>
                <a:cs typeface="Times New Roman" panose="02020603050405020304" pitchFamily="18" charset="0"/>
              </a:rPr>
              <a:t> Wir sind von ihr </a:t>
            </a:r>
            <a:r>
              <a:rPr lang="de-DE" sz="1400" kern="0" dirty="0">
                <a:solidFill>
                  <a:schemeClr val="accent1"/>
                </a:solidFill>
                <a:effectLst/>
                <a:ea typeface="Aptos" panose="020B0004020202020204" pitchFamily="34" charset="0"/>
                <a:cs typeface="Times New Roman" panose="02020603050405020304" pitchFamily="18" charset="0"/>
              </a:rPr>
              <a:t>umgeben und umschlungen </a:t>
            </a:r>
            <a:r>
              <a:rPr lang="de-DE" sz="1400" kern="0" dirty="0">
                <a:effectLst/>
                <a:ea typeface="Aptos" panose="020B0004020202020204" pitchFamily="34" charset="0"/>
                <a:cs typeface="Times New Roman" panose="02020603050405020304" pitchFamily="18" charset="0"/>
              </a:rPr>
              <a:t>– </a:t>
            </a:r>
            <a:r>
              <a:rPr lang="de-DE" sz="1400" kern="0" dirty="0">
                <a:solidFill>
                  <a:schemeClr val="accent1"/>
                </a:solidFill>
                <a:effectLst/>
                <a:ea typeface="Aptos" panose="020B0004020202020204" pitchFamily="34" charset="0"/>
                <a:cs typeface="Times New Roman" panose="02020603050405020304" pitchFamily="18" charset="0"/>
              </a:rPr>
              <a:t>un</a:t>
            </a:r>
            <a:r>
              <a:rPr lang="de-DE" sz="1400" kern="0" dirty="0">
                <a:effectLst/>
                <a:ea typeface="Aptos" panose="020B0004020202020204" pitchFamily="34" charset="0"/>
                <a:cs typeface="Times New Roman" panose="02020603050405020304" pitchFamily="18" charset="0"/>
              </a:rPr>
              <a:t>vermögend aus ihr herauszutreten, und unvermögend tiefer in sie hineinzukommen. </a:t>
            </a:r>
            <a:r>
              <a:rPr lang="de-DE" sz="1400" kern="0" dirty="0">
                <a:solidFill>
                  <a:schemeClr val="accent1"/>
                </a:solidFill>
                <a:effectLst/>
                <a:ea typeface="Aptos" panose="020B0004020202020204" pitchFamily="34" charset="0"/>
                <a:cs typeface="Times New Roman" panose="02020603050405020304" pitchFamily="18" charset="0"/>
              </a:rPr>
              <a:t>Un</a:t>
            </a:r>
            <a:r>
              <a:rPr lang="de-DE" sz="1400" kern="0" dirty="0">
                <a:effectLst/>
                <a:ea typeface="Aptos" panose="020B0004020202020204" pitchFamily="34" charset="0"/>
                <a:cs typeface="Times New Roman" panose="02020603050405020304" pitchFamily="18" charset="0"/>
              </a:rPr>
              <a:t>gebeten und </a:t>
            </a:r>
            <a:r>
              <a:rPr lang="de-DE" sz="1400" kern="0" dirty="0" err="1">
                <a:solidFill>
                  <a:schemeClr val="accent1"/>
                </a:solidFill>
                <a:effectLst/>
                <a:ea typeface="Aptos" panose="020B0004020202020204" pitchFamily="34" charset="0"/>
                <a:cs typeface="Times New Roman" panose="02020603050405020304" pitchFamily="18" charset="0"/>
              </a:rPr>
              <a:t>un</a:t>
            </a:r>
            <a:r>
              <a:rPr lang="de-DE" sz="1400" kern="0" dirty="0" err="1">
                <a:effectLst/>
                <a:ea typeface="Aptos" panose="020B0004020202020204" pitchFamily="34" charset="0"/>
                <a:cs typeface="Times New Roman" panose="02020603050405020304" pitchFamily="18" charset="0"/>
              </a:rPr>
              <a:t>gewarnt</a:t>
            </a:r>
            <a:r>
              <a:rPr lang="de-DE" sz="1400" kern="0" dirty="0">
                <a:effectLst/>
                <a:ea typeface="Aptos" panose="020B0004020202020204" pitchFamily="34" charset="0"/>
                <a:cs typeface="Times New Roman" panose="02020603050405020304" pitchFamily="18" charset="0"/>
              </a:rPr>
              <a:t> nimmt sie uns in den </a:t>
            </a:r>
            <a:r>
              <a:rPr lang="de-DE" sz="1400" kern="0" dirty="0">
                <a:solidFill>
                  <a:schemeClr val="accent1"/>
                </a:solidFill>
                <a:effectLst/>
                <a:ea typeface="Aptos" panose="020B0004020202020204" pitchFamily="34" charset="0"/>
                <a:cs typeface="Times New Roman" panose="02020603050405020304" pitchFamily="18" charset="0"/>
              </a:rPr>
              <a:t>Kreislauf ihres Tanzes</a:t>
            </a:r>
            <a:r>
              <a:rPr lang="de-DE" sz="1400" kern="0" dirty="0">
                <a:effectLst/>
                <a:ea typeface="Aptos" panose="020B0004020202020204" pitchFamily="34" charset="0"/>
                <a:cs typeface="Times New Roman" panose="02020603050405020304" pitchFamily="18" charset="0"/>
              </a:rPr>
              <a:t> auf und treibt sich mit uns fort, bis wir ermüdet sind und ihrem Arme entfallen.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effectLst/>
                <a:ea typeface="Aptos" panose="020B0004020202020204" pitchFamily="34" charset="0"/>
                <a:cs typeface="Times New Roman" panose="02020603050405020304" pitchFamily="18" charset="0"/>
              </a:rPr>
              <a:t>Sie schafft </a:t>
            </a:r>
            <a:r>
              <a:rPr lang="de-DE" sz="1400" kern="0" dirty="0">
                <a:solidFill>
                  <a:schemeClr val="accent1"/>
                </a:solidFill>
                <a:effectLst/>
                <a:ea typeface="Aptos" panose="020B0004020202020204" pitchFamily="34" charset="0"/>
                <a:cs typeface="Times New Roman" panose="02020603050405020304" pitchFamily="18" charset="0"/>
              </a:rPr>
              <a:t>ewig neue Gestalten</a:t>
            </a:r>
            <a:r>
              <a:rPr lang="de-DE" sz="1400" kern="0" dirty="0">
                <a:effectLst/>
                <a:ea typeface="Aptos" panose="020B0004020202020204" pitchFamily="34" charset="0"/>
                <a:cs typeface="Times New Roman" panose="02020603050405020304" pitchFamily="18" charset="0"/>
              </a:rPr>
              <a:t>; was da ist war noch nie, was war kommt nicht wieder – Alles ist neu und doch immer das Alte.</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effectLst/>
                <a:ea typeface="Aptos" panose="020B0004020202020204" pitchFamily="34" charset="0"/>
                <a:cs typeface="Times New Roman" panose="02020603050405020304" pitchFamily="18" charset="0"/>
              </a:rPr>
              <a:t>Wir leben mitten in ihr und sind ihr fremde. Sie spricht unaufhörlich mit uns und verrät uns ihr </a:t>
            </a:r>
            <a:r>
              <a:rPr lang="de-DE" sz="1400" kern="0" dirty="0">
                <a:solidFill>
                  <a:schemeClr val="accent1"/>
                </a:solidFill>
                <a:effectLst/>
                <a:ea typeface="Aptos" panose="020B0004020202020204" pitchFamily="34" charset="0"/>
                <a:cs typeface="Times New Roman" panose="02020603050405020304" pitchFamily="18" charset="0"/>
              </a:rPr>
              <a:t>Geheimnis</a:t>
            </a:r>
            <a:r>
              <a:rPr lang="de-DE" sz="1400" kern="0" dirty="0">
                <a:effectLst/>
                <a:ea typeface="Aptos" panose="020B0004020202020204" pitchFamily="34" charset="0"/>
                <a:cs typeface="Times New Roman" panose="02020603050405020304" pitchFamily="18" charset="0"/>
              </a:rPr>
              <a:t> nicht. Wir </a:t>
            </a:r>
            <a:r>
              <a:rPr lang="de-DE" sz="1400" kern="0" dirty="0">
                <a:solidFill>
                  <a:schemeClr val="accent1"/>
                </a:solidFill>
                <a:effectLst/>
                <a:ea typeface="Aptos" panose="020B0004020202020204" pitchFamily="34" charset="0"/>
                <a:cs typeface="Times New Roman" panose="02020603050405020304" pitchFamily="18" charset="0"/>
              </a:rPr>
              <a:t>wirken beständig </a:t>
            </a:r>
            <a:r>
              <a:rPr lang="de-DE" sz="1400" kern="0" dirty="0">
                <a:effectLst/>
                <a:ea typeface="Aptos" panose="020B0004020202020204" pitchFamily="34" charset="0"/>
                <a:cs typeface="Times New Roman" panose="02020603050405020304" pitchFamily="18" charset="0"/>
              </a:rPr>
              <a:t>auf sie und haben doch </a:t>
            </a:r>
            <a:r>
              <a:rPr lang="de-DE" sz="1400" kern="0" dirty="0">
                <a:solidFill>
                  <a:schemeClr val="accent1"/>
                </a:solidFill>
                <a:effectLst/>
                <a:ea typeface="Aptos" panose="020B0004020202020204" pitchFamily="34" charset="0"/>
                <a:cs typeface="Times New Roman" panose="02020603050405020304" pitchFamily="18" charset="0"/>
              </a:rPr>
              <a:t>keine Gewalt </a:t>
            </a:r>
            <a:r>
              <a:rPr lang="de-DE" sz="1400" kern="0" dirty="0">
                <a:effectLst/>
                <a:ea typeface="Aptos" panose="020B0004020202020204" pitchFamily="34" charset="0"/>
                <a:cs typeface="Times New Roman" panose="02020603050405020304" pitchFamily="18" charset="0"/>
              </a:rPr>
              <a:t>über sie.</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effectLst/>
                <a:ea typeface="Aptos" panose="020B0004020202020204" pitchFamily="34" charset="0"/>
                <a:cs typeface="Times New Roman" panose="02020603050405020304" pitchFamily="18" charset="0"/>
              </a:rPr>
              <a:t>Sie scheint alles auf </a:t>
            </a:r>
            <a:r>
              <a:rPr lang="de-DE" sz="1400" kern="0" dirty="0">
                <a:solidFill>
                  <a:schemeClr val="accent1"/>
                </a:solidFill>
                <a:effectLst/>
                <a:ea typeface="Aptos" panose="020B0004020202020204" pitchFamily="34" charset="0"/>
                <a:cs typeface="Times New Roman" panose="02020603050405020304" pitchFamily="18" charset="0"/>
              </a:rPr>
              <a:t>Individualität</a:t>
            </a:r>
            <a:r>
              <a:rPr lang="de-DE" sz="1400" kern="0" dirty="0">
                <a:effectLst/>
                <a:ea typeface="Aptos" panose="020B0004020202020204" pitchFamily="34" charset="0"/>
                <a:cs typeface="Times New Roman" panose="02020603050405020304" pitchFamily="18" charset="0"/>
              </a:rPr>
              <a:t> angelegt zu haben und macht sich nichts aus den Individuen. </a:t>
            </a:r>
            <a:r>
              <a:rPr lang="de-DE" sz="1400" kern="0" dirty="0">
                <a:solidFill>
                  <a:schemeClr val="accent1"/>
                </a:solidFill>
                <a:effectLst/>
                <a:ea typeface="Aptos" panose="020B0004020202020204" pitchFamily="34" charset="0"/>
                <a:cs typeface="Times New Roman" panose="02020603050405020304" pitchFamily="18" charset="0"/>
              </a:rPr>
              <a:t>Sie baut immer und zerstört immer </a:t>
            </a:r>
            <a:r>
              <a:rPr lang="de-DE" sz="1400" kern="0" dirty="0">
                <a:effectLst/>
                <a:ea typeface="Aptos" panose="020B0004020202020204" pitchFamily="34" charset="0"/>
                <a:cs typeface="Times New Roman" panose="02020603050405020304" pitchFamily="18" charset="0"/>
              </a:rPr>
              <a:t>und ihre Werkstätte ist unzugänglich.</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spcAft>
                <a:spcPts val="300"/>
              </a:spcAft>
              <a:buNone/>
            </a:pPr>
            <a:r>
              <a:rPr lang="de-DE" sz="1400" kern="0" dirty="0">
                <a:effectLst/>
                <a:ea typeface="Aptos" panose="020B0004020202020204" pitchFamily="34" charset="0"/>
                <a:cs typeface="Times New Roman" panose="02020603050405020304" pitchFamily="18" charset="0"/>
              </a:rPr>
              <a:t>Sie lebt in lauter </a:t>
            </a:r>
            <a:r>
              <a:rPr lang="de-DE" sz="1400" kern="0" dirty="0">
                <a:solidFill>
                  <a:schemeClr val="accent1"/>
                </a:solidFill>
                <a:effectLst/>
                <a:ea typeface="Aptos" panose="020B0004020202020204" pitchFamily="34" charset="0"/>
                <a:cs typeface="Times New Roman" panose="02020603050405020304" pitchFamily="18" charset="0"/>
              </a:rPr>
              <a:t>Kindern</a:t>
            </a:r>
            <a:r>
              <a:rPr lang="de-DE" sz="1400" kern="0" dirty="0">
                <a:effectLst/>
                <a:ea typeface="Aptos" panose="020B0004020202020204" pitchFamily="34" charset="0"/>
                <a:cs typeface="Times New Roman" panose="02020603050405020304" pitchFamily="18" charset="0"/>
              </a:rPr>
              <a:t>, und die </a:t>
            </a:r>
            <a:r>
              <a:rPr lang="de-DE" sz="1400" kern="0" dirty="0">
                <a:solidFill>
                  <a:schemeClr val="accent1"/>
                </a:solidFill>
                <a:effectLst/>
                <a:ea typeface="Aptos" panose="020B0004020202020204" pitchFamily="34" charset="0"/>
                <a:cs typeface="Times New Roman" panose="02020603050405020304" pitchFamily="18" charset="0"/>
              </a:rPr>
              <a:t>Mutter</a:t>
            </a:r>
            <a:r>
              <a:rPr lang="de-DE" sz="1400" kern="0" dirty="0">
                <a:effectLst/>
                <a:ea typeface="Aptos" panose="020B0004020202020204" pitchFamily="34" charset="0"/>
                <a:cs typeface="Times New Roman" panose="02020603050405020304" pitchFamily="18" charset="0"/>
              </a:rPr>
              <a:t>, wo ist sie? – </a:t>
            </a:r>
          </a:p>
          <a:p>
            <a:pPr marL="0" indent="0">
              <a:lnSpc>
                <a:spcPts val="1700"/>
              </a:lnSpc>
              <a:spcBef>
                <a:spcPts val="0"/>
              </a:spcBef>
              <a:spcAft>
                <a:spcPts val="300"/>
              </a:spcAft>
              <a:buNone/>
            </a:pP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Sie ist die </a:t>
            </a:r>
            <a:r>
              <a:rPr lang="de-DE" sz="1400" kern="0" dirty="0">
                <a:solidFill>
                  <a:schemeClr val="accent1"/>
                </a:solidFill>
                <a:effectLst/>
                <a:ea typeface="Aptos" panose="020B0004020202020204" pitchFamily="34" charset="0"/>
                <a:cs typeface="Times New Roman" panose="02020603050405020304" pitchFamily="18" charset="0"/>
              </a:rPr>
              <a:t>einzige Künstlerin</a:t>
            </a:r>
            <a:r>
              <a:rPr lang="de-DE" sz="1400" kern="0" dirty="0">
                <a:effectLst/>
                <a:ea typeface="Aptos" panose="020B0004020202020204" pitchFamily="34" charset="0"/>
                <a:cs typeface="Times New Roman" panose="02020603050405020304" pitchFamily="18" charset="0"/>
              </a:rPr>
              <a:t>: aus dem simpelsten Stoffe zu den </a:t>
            </a:r>
            <a:r>
              <a:rPr lang="de-DE" sz="1400" kern="0" dirty="0">
                <a:solidFill>
                  <a:schemeClr val="accent1"/>
                </a:solidFill>
                <a:effectLst/>
                <a:ea typeface="Aptos" panose="020B0004020202020204" pitchFamily="34" charset="0"/>
                <a:cs typeface="Times New Roman" panose="02020603050405020304" pitchFamily="18" charset="0"/>
              </a:rPr>
              <a:t>größten</a:t>
            </a:r>
            <a:r>
              <a:rPr lang="de-DE" sz="1400" kern="0" dirty="0">
                <a:effectLst/>
                <a:ea typeface="Aptos" panose="020B0004020202020204" pitchFamily="34" charset="0"/>
                <a:cs typeface="Times New Roman" panose="02020603050405020304" pitchFamily="18" charset="0"/>
              </a:rPr>
              <a:t> Kontrasten: ohne Schein der Anstrengung zu der größten Vollendung – zur </a:t>
            </a:r>
            <a:r>
              <a:rPr lang="de-DE" sz="1400" kern="0" dirty="0">
                <a:solidFill>
                  <a:schemeClr val="accent1"/>
                </a:solidFill>
                <a:effectLst/>
                <a:ea typeface="Aptos" panose="020B0004020202020204" pitchFamily="34" charset="0"/>
                <a:cs typeface="Times New Roman" panose="02020603050405020304" pitchFamily="18" charset="0"/>
              </a:rPr>
              <a:t>genausten</a:t>
            </a:r>
            <a:r>
              <a:rPr lang="de-DE" sz="1400" kern="0" dirty="0">
                <a:effectLst/>
                <a:ea typeface="Aptos" panose="020B0004020202020204" pitchFamily="34" charset="0"/>
                <a:cs typeface="Times New Roman" panose="02020603050405020304" pitchFamily="18" charset="0"/>
              </a:rPr>
              <a:t> Bestimmtheit immer mit etwas Weichem überzogen. Jedes ihrer Werke hat ein eigenes Wesen, jede ihrer Erscheinungen den </a:t>
            </a:r>
            <a:r>
              <a:rPr lang="de-DE" sz="1400" kern="0" dirty="0">
                <a:solidFill>
                  <a:schemeClr val="accent1"/>
                </a:solidFill>
                <a:effectLst/>
                <a:ea typeface="Aptos" panose="020B0004020202020204" pitchFamily="34" charset="0"/>
                <a:cs typeface="Times New Roman" panose="02020603050405020304" pitchFamily="18" charset="0"/>
              </a:rPr>
              <a:t>isoliertesten</a:t>
            </a:r>
            <a:r>
              <a:rPr lang="de-DE" sz="1400" kern="0" dirty="0">
                <a:effectLst/>
                <a:ea typeface="Aptos" panose="020B0004020202020204" pitchFamily="34" charset="0"/>
                <a:cs typeface="Times New Roman" panose="02020603050405020304" pitchFamily="18" charset="0"/>
              </a:rPr>
              <a:t> Begriff und </a:t>
            </a:r>
            <a:r>
              <a:rPr lang="de-DE" sz="1400" kern="0" dirty="0">
                <a:solidFill>
                  <a:schemeClr val="accent1"/>
                </a:solidFill>
                <a:effectLst/>
                <a:ea typeface="Aptos" panose="020B0004020202020204" pitchFamily="34" charset="0"/>
                <a:cs typeface="Times New Roman" panose="02020603050405020304" pitchFamily="18" charset="0"/>
              </a:rPr>
              <a:t>doch macht alles eins aus</a:t>
            </a:r>
            <a:r>
              <a:rPr lang="de-DE" sz="1400" kern="0" dirty="0">
                <a:effectLst/>
                <a:ea typeface="Aptos" panose="020B0004020202020204" pitchFamily="34"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endParaRPr lang="de-DE" sz="1400" dirty="0"/>
          </a:p>
        </p:txBody>
      </p:sp>
    </p:spTree>
    <p:extLst>
      <p:ext uri="{BB962C8B-B14F-4D97-AF65-F5344CB8AC3E}">
        <p14:creationId xmlns:p14="http://schemas.microsoft.com/office/powerpoint/2010/main" val="2663863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62EDF-31EA-747F-D6C2-8FD497441EF9}"/>
              </a:ext>
            </a:extLst>
          </p:cNvPr>
          <p:cNvSpPr>
            <a:spLocks noGrp="1"/>
          </p:cNvSpPr>
          <p:nvPr>
            <p:ph type="title"/>
          </p:nvPr>
        </p:nvSpPr>
        <p:spPr/>
        <p:txBody>
          <a:bodyPr>
            <a:normAutofit/>
          </a:bodyPr>
          <a:lstStyle/>
          <a:p>
            <a:r>
              <a:rPr lang="de-DE" sz="2800" dirty="0"/>
              <a:t>Das Naturbild des frühen Goethe</a:t>
            </a:r>
          </a:p>
        </p:txBody>
      </p:sp>
      <p:sp>
        <p:nvSpPr>
          <p:cNvPr id="3" name="Fußzeilenplatzhalter 2">
            <a:extLst>
              <a:ext uri="{FF2B5EF4-FFF2-40B4-BE49-F238E27FC236}">
                <a16:creationId xmlns:a16="http://schemas.microsoft.com/office/drawing/2014/main" id="{4745321B-357B-E32C-2B25-60D46F85B0B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B650943-45CD-B2E7-3D18-4C99BC965B05}"/>
              </a:ext>
            </a:extLst>
          </p:cNvPr>
          <p:cNvSpPr>
            <a:spLocks noGrp="1"/>
          </p:cNvSpPr>
          <p:nvPr>
            <p:ph type="sldNum" sz="quarter" idx="12"/>
          </p:nvPr>
        </p:nvSpPr>
        <p:spPr/>
        <p:txBody>
          <a:bodyPr/>
          <a:lstStyle/>
          <a:p>
            <a:fld id="{B2ADACBF-B37B-4026-855E-49B0BDFC8D12}" type="slidenum">
              <a:rPr lang="de-DE" smtClean="0"/>
              <a:t>10</a:t>
            </a:fld>
            <a:endParaRPr lang="de-DE"/>
          </a:p>
        </p:txBody>
      </p:sp>
      <p:sp>
        <p:nvSpPr>
          <p:cNvPr id="5" name="Inhaltsplatzhalter 4">
            <a:extLst>
              <a:ext uri="{FF2B5EF4-FFF2-40B4-BE49-F238E27FC236}">
                <a16:creationId xmlns:a16="http://schemas.microsoft.com/office/drawing/2014/main" id="{FA5F54DF-506C-C652-848C-5CAFB1913375}"/>
              </a:ext>
            </a:extLst>
          </p:cNvPr>
          <p:cNvSpPr>
            <a:spLocks noGrp="1"/>
          </p:cNvSpPr>
          <p:nvPr>
            <p:ph sz="quarter" idx="1"/>
          </p:nvPr>
        </p:nvSpPr>
        <p:spPr>
          <a:xfrm>
            <a:off x="827584" y="1772816"/>
            <a:ext cx="7344816" cy="4782048"/>
          </a:xfrm>
        </p:spPr>
        <p:txBody>
          <a:bodyPr>
            <a:normAutofit/>
          </a:bodyPr>
          <a:lstStyle/>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Gedacht hat sie und sinnt beständig, </a:t>
            </a:r>
            <a:r>
              <a:rPr lang="de-DE" sz="1400" kern="0" dirty="0">
                <a:solidFill>
                  <a:schemeClr val="accent1"/>
                </a:solidFill>
                <a:effectLst/>
                <a:ea typeface="Aptos" panose="020B0004020202020204" pitchFamily="34" charset="0"/>
                <a:cs typeface="Times New Roman" panose="02020603050405020304" pitchFamily="18" charset="0"/>
              </a:rPr>
              <a:t>aber nicht als ein Mensch, sondern als Natur. </a:t>
            </a:r>
            <a:r>
              <a:rPr lang="de-DE" sz="1400" kern="0" dirty="0">
                <a:effectLst/>
                <a:ea typeface="Aptos" panose="020B0004020202020204" pitchFamily="34" charset="0"/>
                <a:cs typeface="Times New Roman" panose="02020603050405020304" pitchFamily="18" charset="0"/>
              </a:rPr>
              <a:t>Sie hat sich einen </a:t>
            </a:r>
            <a:r>
              <a:rPr lang="de-DE" sz="1400" kern="0" dirty="0">
                <a:solidFill>
                  <a:schemeClr val="accent1"/>
                </a:solidFill>
                <a:effectLst/>
                <a:ea typeface="Aptos" panose="020B0004020202020204" pitchFamily="34" charset="0"/>
                <a:cs typeface="Times New Roman" panose="02020603050405020304" pitchFamily="18" charset="0"/>
              </a:rPr>
              <a:t>eigenen allumfassenden Sinn </a:t>
            </a:r>
            <a:r>
              <a:rPr lang="de-DE" sz="1400" kern="0" dirty="0">
                <a:effectLst/>
                <a:ea typeface="Aptos" panose="020B0004020202020204" pitchFamily="34" charset="0"/>
                <a:cs typeface="Times New Roman" panose="02020603050405020304" pitchFamily="18" charset="0"/>
              </a:rPr>
              <a:t>vorbehalten, den ihr niemand </a:t>
            </a:r>
            <a:r>
              <a:rPr lang="de-DE" sz="1400" kern="0" dirty="0" err="1">
                <a:effectLst/>
                <a:ea typeface="Aptos" panose="020B0004020202020204" pitchFamily="34" charset="0"/>
                <a:cs typeface="Times New Roman" panose="02020603050405020304" pitchFamily="18" charset="0"/>
              </a:rPr>
              <a:t>abmerken</a:t>
            </a:r>
            <a:r>
              <a:rPr lang="de-DE" sz="1400" kern="0" dirty="0">
                <a:effectLst/>
                <a:ea typeface="Aptos" panose="020B0004020202020204" pitchFamily="34" charset="0"/>
                <a:cs typeface="Times New Roman" panose="02020603050405020304" pitchFamily="18" charset="0"/>
              </a:rPr>
              <a:t> kann.</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a:t>
            </a:r>
          </a:p>
          <a:p>
            <a:pPr marL="0" indent="0">
              <a:lnSpc>
                <a:spcPts val="1700"/>
              </a:lnSpc>
              <a:spcAft>
                <a:spcPts val="300"/>
              </a:spcAft>
              <a:buNone/>
            </a:pPr>
            <a:r>
              <a:rPr lang="de-DE" sz="1400" kern="0" dirty="0">
                <a:effectLst/>
                <a:latin typeface="Georgia" panose="02040502050405020303" pitchFamily="18" charset="0"/>
                <a:ea typeface="Aptos" panose="020B0004020202020204" pitchFamily="34" charset="0"/>
                <a:cs typeface="Times New Roman" panose="02020603050405020304" pitchFamily="18" charset="0"/>
              </a:rPr>
              <a:t>Ihre Krone ist die </a:t>
            </a: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Liebe</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 Nur durch sie kommt man ihr nahe. Sie macht Klüfte zwischen allen Wesen und alles will sich verschlingen. Sie hat alles isolieret um alles zusammenzuziehen. </a:t>
            </a:r>
            <a:br>
              <a:rPr lang="de-DE" sz="1400" kern="0" dirty="0">
                <a:effectLst/>
                <a:latin typeface="Georgia" panose="02040502050405020303" pitchFamily="18" charset="0"/>
                <a:ea typeface="Aptos" panose="020B0004020202020204" pitchFamily="34" charset="0"/>
                <a:cs typeface="Times New Roman" panose="02020603050405020304" pitchFamily="18" charset="0"/>
              </a:rPr>
            </a:br>
            <a:r>
              <a:rPr lang="de-DE" sz="1400" kern="0" dirty="0">
                <a:solidFill>
                  <a:schemeClr val="accent1"/>
                </a:solidFill>
                <a:effectLst/>
                <a:latin typeface="Georgia" panose="02040502050405020303" pitchFamily="18" charset="0"/>
                <a:ea typeface="Aptos" panose="020B0004020202020204" pitchFamily="34" charset="0"/>
                <a:cs typeface="Times New Roman" panose="02020603050405020304" pitchFamily="18" charset="0"/>
              </a:rPr>
              <a:t>Durch ein paar Züge aus dem Becher der Liebe hält sie für ein Leben voll Mühe schadlos</a:t>
            </a:r>
            <a:r>
              <a:rPr lang="de-DE" sz="1400" kern="0" dirty="0">
                <a:effectLst/>
                <a:latin typeface="Georgia" panose="02040502050405020303" pitchFamily="18" charset="0"/>
                <a:ea typeface="Aptos" panose="020B0004020202020204" pitchFamily="34" charset="0"/>
                <a:cs typeface="Times New Roman" panose="02020603050405020304" pitchFamily="18" charset="0"/>
              </a:rPr>
              <a:t>.</a:t>
            </a:r>
          </a:p>
          <a:p>
            <a:pPr marL="0" indent="0">
              <a:lnSpc>
                <a:spcPts val="1700"/>
              </a:lnSpc>
              <a:spcAft>
                <a:spcPts val="300"/>
              </a:spcAft>
              <a:buNone/>
            </a:pPr>
            <a:r>
              <a:rPr lang="de-DE" sz="1400" kern="0" dirty="0">
                <a:solidFill>
                  <a:schemeClr val="accent1"/>
                </a:solidFill>
                <a:effectLst/>
                <a:ea typeface="Aptos" panose="020B0004020202020204" pitchFamily="34" charset="0"/>
                <a:cs typeface="Times New Roman" panose="02020603050405020304" pitchFamily="18" charset="0"/>
              </a:rPr>
              <a:t>Sie ist alles.</a:t>
            </a:r>
            <a:r>
              <a:rPr lang="de-DE" sz="1400" kern="0" dirty="0">
                <a:effectLst/>
                <a:ea typeface="Aptos" panose="020B0004020202020204" pitchFamily="34" charset="0"/>
                <a:cs typeface="Times New Roman" panose="02020603050405020304" pitchFamily="18" charset="0"/>
              </a:rPr>
              <a:t> Sie belohnt sich selbst und bestraft sich selbst, erfreut und quält sich selbst. Sie ist </a:t>
            </a:r>
            <a:r>
              <a:rPr lang="de-DE" sz="1400" kern="0" dirty="0" err="1">
                <a:effectLst/>
                <a:ea typeface="Aptos" panose="020B0004020202020204" pitchFamily="34" charset="0"/>
                <a:cs typeface="Times New Roman" panose="02020603050405020304" pitchFamily="18" charset="0"/>
              </a:rPr>
              <a:t>rauh</a:t>
            </a:r>
            <a:r>
              <a:rPr lang="de-DE" sz="1400" kern="0" dirty="0">
                <a:effectLst/>
                <a:ea typeface="Aptos" panose="020B0004020202020204" pitchFamily="34" charset="0"/>
                <a:cs typeface="Times New Roman" panose="02020603050405020304" pitchFamily="18" charset="0"/>
              </a:rPr>
              <a:t> und gelinde, lieblich und </a:t>
            </a:r>
            <a:r>
              <a:rPr lang="de-DE" sz="1400" kern="0" dirty="0" err="1">
                <a:effectLst/>
                <a:ea typeface="Aptos" panose="020B0004020202020204" pitchFamily="34" charset="0"/>
                <a:cs typeface="Times New Roman" panose="02020603050405020304" pitchFamily="18" charset="0"/>
              </a:rPr>
              <a:t>schröklich</a:t>
            </a:r>
            <a:r>
              <a:rPr lang="de-DE" sz="1400" kern="0" dirty="0">
                <a:effectLst/>
                <a:ea typeface="Aptos" panose="020B0004020202020204" pitchFamily="34" charset="0"/>
                <a:cs typeface="Times New Roman" panose="02020603050405020304" pitchFamily="18" charset="0"/>
              </a:rPr>
              <a:t>, kraftlos und allgewaltig. Alles ist immer da in ihr. </a:t>
            </a:r>
            <a:r>
              <a:rPr lang="de-DE" sz="1400" kern="0" dirty="0">
                <a:solidFill>
                  <a:schemeClr val="accent1"/>
                </a:solidFill>
                <a:effectLst/>
                <a:ea typeface="Aptos" panose="020B0004020202020204" pitchFamily="34" charset="0"/>
                <a:cs typeface="Times New Roman" panose="02020603050405020304" pitchFamily="18" charset="0"/>
              </a:rPr>
              <a:t>Vergangenheit und Zukunft kennt sie nicht</a:t>
            </a:r>
            <a:r>
              <a:rPr lang="de-DE" sz="1400" kern="0" dirty="0">
                <a:effectLst/>
                <a:ea typeface="Aptos" panose="020B0004020202020204" pitchFamily="34" charset="0"/>
                <a:cs typeface="Times New Roman" panose="02020603050405020304" pitchFamily="18" charset="0"/>
              </a:rPr>
              <a:t>. Gegenwart ist ihr Ewigkeit. </a:t>
            </a:r>
          </a:p>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Sie ist gütig. </a:t>
            </a:r>
            <a:r>
              <a:rPr lang="de-DE" sz="1400" kern="0" dirty="0">
                <a:solidFill>
                  <a:schemeClr val="accent1"/>
                </a:solidFill>
                <a:effectLst/>
                <a:ea typeface="Aptos" panose="020B0004020202020204" pitchFamily="34" charset="0"/>
                <a:cs typeface="Times New Roman" panose="02020603050405020304" pitchFamily="18" charset="0"/>
              </a:rPr>
              <a:t>Ich preise sie mit allen ihren Werken</a:t>
            </a:r>
            <a:r>
              <a:rPr lang="de-DE" sz="1400" kern="0" dirty="0">
                <a:effectLst/>
                <a:ea typeface="Aptos" panose="020B0004020202020204" pitchFamily="34" charset="0"/>
                <a:cs typeface="Times New Roman" panose="02020603050405020304" pitchFamily="18" charset="0"/>
              </a:rPr>
              <a:t>. Sie ist weise und still. Man reißt ihr keine Erklärung vom Leibe, trutzt ihr kein Geschenk ab, das sie nicht freiwillig gibt. Sie ist listig, aber zu gutem Ziele, und am besten ists, ihre List nicht zu merken.</a:t>
            </a:r>
            <a:endParaRPr lang="de-DE" sz="1400" kern="100" dirty="0">
              <a:effectLst/>
              <a:ea typeface="Aptos" panose="020B0004020202020204" pitchFamily="34" charset="0"/>
              <a:cs typeface="Times New Roman" panose="02020603050405020304" pitchFamily="18" charset="0"/>
            </a:endParaRPr>
          </a:p>
          <a:p>
            <a:pPr marL="0" indent="0">
              <a:lnSpc>
                <a:spcPts val="1700"/>
              </a:lnSpc>
              <a:spcAft>
                <a:spcPts val="300"/>
              </a:spcAft>
              <a:buNone/>
            </a:pPr>
            <a:r>
              <a:rPr lang="de-DE" sz="1400" kern="0" dirty="0">
                <a:effectLst/>
                <a:ea typeface="Aptos" panose="020B0004020202020204" pitchFamily="34" charset="0"/>
                <a:cs typeface="Times New Roman" panose="02020603050405020304" pitchFamily="18" charset="0"/>
              </a:rPr>
              <a:t>Sie ist </a:t>
            </a:r>
            <a:r>
              <a:rPr lang="de-DE" sz="1400" kern="0" dirty="0">
                <a:solidFill>
                  <a:schemeClr val="accent1"/>
                </a:solidFill>
                <a:effectLst/>
                <a:ea typeface="Aptos" panose="020B0004020202020204" pitchFamily="34" charset="0"/>
                <a:cs typeface="Times New Roman" panose="02020603050405020304" pitchFamily="18" charset="0"/>
              </a:rPr>
              <a:t>ganz und doch immer unvollendet.</a:t>
            </a:r>
            <a:r>
              <a:rPr lang="de-DE" sz="1400" kern="0" dirty="0">
                <a:effectLst/>
                <a:ea typeface="Aptos" panose="020B0004020202020204" pitchFamily="34" charset="0"/>
                <a:cs typeface="Times New Roman" panose="02020603050405020304" pitchFamily="18" charset="0"/>
              </a:rPr>
              <a:t> So wie </a:t>
            </a:r>
            <a:r>
              <a:rPr lang="de-DE" sz="1400" kern="0" dirty="0" err="1">
                <a:effectLst/>
                <a:ea typeface="Aptos" panose="020B0004020202020204" pitchFamily="34" charset="0"/>
                <a:cs typeface="Times New Roman" panose="02020603050405020304" pitchFamily="18" charset="0"/>
              </a:rPr>
              <a:t>sies</a:t>
            </a:r>
            <a:r>
              <a:rPr lang="de-DE" sz="1400" kern="0" dirty="0">
                <a:effectLst/>
                <a:ea typeface="Aptos" panose="020B0004020202020204" pitchFamily="34" charset="0"/>
                <a:cs typeface="Times New Roman" panose="02020603050405020304" pitchFamily="18" charset="0"/>
              </a:rPr>
              <a:t> treibt, kann </a:t>
            </a:r>
            <a:r>
              <a:rPr lang="de-DE" sz="1400" kern="0" dirty="0" err="1">
                <a:effectLst/>
                <a:ea typeface="Aptos" panose="020B0004020202020204" pitchFamily="34" charset="0"/>
                <a:cs typeface="Times New Roman" panose="02020603050405020304" pitchFamily="18" charset="0"/>
              </a:rPr>
              <a:t>sies</a:t>
            </a:r>
            <a:r>
              <a:rPr lang="de-DE" sz="1400" kern="0" dirty="0">
                <a:effectLst/>
                <a:ea typeface="Aptos" panose="020B0004020202020204" pitchFamily="34" charset="0"/>
                <a:cs typeface="Times New Roman" panose="02020603050405020304" pitchFamily="18" charset="0"/>
              </a:rPr>
              <a:t> immer treiben.</a:t>
            </a:r>
            <a:endParaRPr lang="de-DE" sz="1400" kern="100" dirty="0">
              <a:effectLst/>
              <a:ea typeface="Aptos" panose="020B0004020202020204" pitchFamily="34" charset="0"/>
              <a:cs typeface="Times New Roman" panose="02020603050405020304" pitchFamily="18" charset="0"/>
            </a:endParaRPr>
          </a:p>
          <a:p>
            <a:pPr marL="0" indent="0">
              <a:buNone/>
            </a:pPr>
            <a:r>
              <a:rPr lang="de-DE" sz="1400" kern="0" dirty="0">
                <a:effectLst/>
                <a:ea typeface="Aptos" panose="020B0004020202020204" pitchFamily="34" charset="0"/>
                <a:cs typeface="Times New Roman" panose="02020603050405020304" pitchFamily="18" charset="0"/>
              </a:rPr>
              <a:t>Sie hat mich hereingestellt, sie wird mich auch herausführen. </a:t>
            </a:r>
            <a:r>
              <a:rPr lang="de-DE" sz="1400" kern="0" dirty="0">
                <a:solidFill>
                  <a:schemeClr val="accent1"/>
                </a:solidFill>
                <a:effectLst/>
                <a:ea typeface="Aptos" panose="020B0004020202020204" pitchFamily="34" charset="0"/>
                <a:cs typeface="Times New Roman" panose="02020603050405020304" pitchFamily="18" charset="0"/>
              </a:rPr>
              <a:t>Ich vertraue mich ihr. </a:t>
            </a:r>
            <a:br>
              <a:rPr lang="de-DE" sz="1400" kern="0" dirty="0">
                <a:solidFill>
                  <a:schemeClr val="accent1"/>
                </a:solidFill>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Sie mag mit mir schalten. Sie wird ihr Werk nicht hassen. </a:t>
            </a:r>
          </a:p>
          <a:p>
            <a:pPr marL="0" indent="0">
              <a:lnSpc>
                <a:spcPts val="1700"/>
              </a:lnSpc>
              <a:spcAft>
                <a:spcPts val="300"/>
              </a:spcAft>
              <a:buNone/>
            </a:pPr>
            <a:endParaRPr lang="de-DE" sz="1400" kern="100" dirty="0">
              <a:effectLst/>
              <a:ea typeface="Aptos" panose="020B0004020202020204" pitchFamily="34" charset="0"/>
              <a:cs typeface="Times New Roman" panose="02020603050405020304" pitchFamily="18" charset="0"/>
            </a:endParaRPr>
          </a:p>
          <a:p>
            <a:endParaRPr lang="de-DE" sz="1400" dirty="0"/>
          </a:p>
        </p:txBody>
      </p:sp>
    </p:spTree>
    <p:extLst>
      <p:ext uri="{BB962C8B-B14F-4D97-AF65-F5344CB8AC3E}">
        <p14:creationId xmlns:p14="http://schemas.microsoft.com/office/powerpoint/2010/main" val="24028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4BA6DA-9441-3FF6-41DB-14499F96A428}"/>
              </a:ext>
            </a:extLst>
          </p:cNvPr>
          <p:cNvSpPr>
            <a:spLocks noGrp="1"/>
          </p:cNvSpPr>
          <p:nvPr>
            <p:ph type="title"/>
          </p:nvPr>
        </p:nvSpPr>
        <p:spPr/>
        <p:txBody>
          <a:bodyPr>
            <a:normAutofit/>
          </a:bodyPr>
          <a:lstStyle/>
          <a:p>
            <a:r>
              <a:rPr lang="de-DE" sz="2800" b="1" dirty="0"/>
              <a:t>Brief vom 10. Mai 1771</a:t>
            </a:r>
          </a:p>
        </p:txBody>
      </p:sp>
      <p:sp>
        <p:nvSpPr>
          <p:cNvPr id="3" name="Fußzeilenplatzhalter 2">
            <a:extLst>
              <a:ext uri="{FF2B5EF4-FFF2-40B4-BE49-F238E27FC236}">
                <a16:creationId xmlns:a16="http://schemas.microsoft.com/office/drawing/2014/main" id="{49693AB8-C874-588E-EC9A-85E05CFF56E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12F4C91-15C5-1CFB-B5CD-124430D93B78}"/>
              </a:ext>
            </a:extLst>
          </p:cNvPr>
          <p:cNvSpPr>
            <a:spLocks noGrp="1"/>
          </p:cNvSpPr>
          <p:nvPr>
            <p:ph type="sldNum" sz="quarter" idx="12"/>
          </p:nvPr>
        </p:nvSpPr>
        <p:spPr/>
        <p:txBody>
          <a:bodyPr/>
          <a:lstStyle/>
          <a:p>
            <a:fld id="{B2ADACBF-B37B-4026-855E-49B0BDFC8D12}" type="slidenum">
              <a:rPr lang="de-DE" smtClean="0"/>
              <a:t>11</a:t>
            </a:fld>
            <a:endParaRPr lang="de-DE"/>
          </a:p>
        </p:txBody>
      </p:sp>
      <p:sp>
        <p:nvSpPr>
          <p:cNvPr id="5" name="Inhaltsplatzhalter 4">
            <a:extLst>
              <a:ext uri="{FF2B5EF4-FFF2-40B4-BE49-F238E27FC236}">
                <a16:creationId xmlns:a16="http://schemas.microsoft.com/office/drawing/2014/main" id="{110C77D3-15FC-B0EE-0D47-04A809CE5391}"/>
              </a:ext>
            </a:extLst>
          </p:cNvPr>
          <p:cNvSpPr>
            <a:spLocks noGrp="1"/>
          </p:cNvSpPr>
          <p:nvPr>
            <p:ph sz="quarter" idx="1"/>
          </p:nvPr>
        </p:nvSpPr>
        <p:spPr>
          <a:xfrm>
            <a:off x="301752" y="2060848"/>
            <a:ext cx="8503920" cy="4038200"/>
          </a:xfrm>
        </p:spPr>
        <p:txBody>
          <a:bodyPr>
            <a:normAutofit/>
          </a:bodyPr>
          <a:lstStyle/>
          <a:p>
            <a:r>
              <a:rPr lang="de-DE" sz="1400" dirty="0"/>
              <a:t>Zweiter Brief des Romans nach der Exposition im ersten Brief; Werther geht an einem „süßen Frühlingsmorgen“ in der Einsamkeit („allein“) spazieren</a:t>
            </a:r>
          </a:p>
          <a:p>
            <a:r>
              <a:rPr lang="de-DE" sz="1400" dirty="0"/>
              <a:t>Ausgangspunkt: Identifizierung von </a:t>
            </a:r>
            <a:r>
              <a:rPr lang="de-DE" sz="1400" dirty="0">
                <a:solidFill>
                  <a:schemeClr val="accent1"/>
                </a:solidFill>
              </a:rPr>
              <a:t>Seelenzustand</a:t>
            </a:r>
            <a:r>
              <a:rPr lang="de-DE" sz="1400" dirty="0"/>
              <a:t> und </a:t>
            </a:r>
            <a:r>
              <a:rPr lang="de-DE" sz="1400" dirty="0">
                <a:solidFill>
                  <a:schemeClr val="accent1"/>
                </a:solidFill>
              </a:rPr>
              <a:t>Landschaft; </a:t>
            </a:r>
            <a:br>
              <a:rPr lang="de-DE" sz="1400" dirty="0">
                <a:solidFill>
                  <a:schemeClr val="accent1"/>
                </a:solidFill>
              </a:rPr>
            </a:br>
            <a:r>
              <a:rPr lang="de-DE" sz="1400" dirty="0">
                <a:solidFill>
                  <a:schemeClr val="accent1"/>
                </a:solidFill>
              </a:rPr>
              <a:t>Korrespondenzverhältnis innen-außen</a:t>
            </a:r>
          </a:p>
          <a:p>
            <a:r>
              <a:rPr lang="de-DE" sz="1400" dirty="0"/>
              <a:t>Bedürfnis nach </a:t>
            </a:r>
            <a:r>
              <a:rPr lang="de-DE" sz="1400" dirty="0">
                <a:solidFill>
                  <a:schemeClr val="accent1"/>
                </a:solidFill>
              </a:rPr>
              <a:t>Ausdruck</a:t>
            </a:r>
            <a:r>
              <a:rPr lang="de-DE" sz="1400" dirty="0"/>
              <a:t> dieser Erfahrung in Kunstwerk</a:t>
            </a:r>
            <a:endParaRPr lang="de-DE" sz="1400" dirty="0">
              <a:solidFill>
                <a:schemeClr val="accent1"/>
              </a:solidFill>
            </a:endParaRPr>
          </a:p>
          <a:p>
            <a:r>
              <a:rPr lang="de-DE" sz="1400" dirty="0">
                <a:solidFill>
                  <a:schemeClr val="accent1"/>
                </a:solidFill>
              </a:rPr>
              <a:t>Beschreibung: </a:t>
            </a:r>
            <a:r>
              <a:rPr lang="de-DE" sz="1400" dirty="0"/>
              <a:t>dreimaliges „wenn“, gipfelnd </a:t>
            </a:r>
            <a:br>
              <a:rPr lang="de-DE" sz="1400" dirty="0"/>
            </a:br>
            <a:r>
              <a:rPr lang="de-DE" sz="1400" dirty="0"/>
              <a:t>in einem „dann“ – Methode des Spannungsaufbaus,</a:t>
            </a:r>
            <a:br>
              <a:rPr lang="de-DE" sz="1400" dirty="0"/>
            </a:br>
            <a:r>
              <a:rPr lang="de-DE" sz="1400" dirty="0"/>
              <a:t>Problem der (unbefriedigenden…) Auflösung</a:t>
            </a:r>
          </a:p>
          <a:p>
            <a:r>
              <a:rPr lang="de-DE" sz="1400" dirty="0">
                <a:solidFill>
                  <a:schemeClr val="accent1"/>
                </a:solidFill>
              </a:rPr>
              <a:t>Polaritäten</a:t>
            </a:r>
            <a:r>
              <a:rPr lang="de-DE" sz="1400" dirty="0"/>
              <a:t> in der Naturdarstellung: oben-unten, </a:t>
            </a:r>
            <a:br>
              <a:rPr lang="de-DE" sz="1400" dirty="0"/>
            </a:br>
            <a:r>
              <a:rPr lang="de-DE" sz="1400" dirty="0"/>
              <a:t>Mikrokosmos-Makrokosmos, Weite-Nähe</a:t>
            </a:r>
          </a:p>
          <a:p>
            <a:r>
              <a:rPr lang="de-DE" sz="1400" dirty="0">
                <a:solidFill>
                  <a:schemeClr val="accent1"/>
                </a:solidFill>
              </a:rPr>
              <a:t>Gottesbild</a:t>
            </a:r>
            <a:r>
              <a:rPr lang="de-DE" sz="1400" dirty="0"/>
              <a:t>: allmächtig, schöpferisch; alliebend, erhaltend</a:t>
            </a:r>
          </a:p>
          <a:p>
            <a:r>
              <a:rPr lang="de-DE" sz="1400" dirty="0">
                <a:solidFill>
                  <a:schemeClr val="accent1"/>
                </a:solidFill>
              </a:rPr>
              <a:t>Sprachliche Mittel: Unsagbarkeitstopos, Klangfülle</a:t>
            </a:r>
            <a:br>
              <a:rPr lang="de-DE" sz="1400" dirty="0">
                <a:solidFill>
                  <a:schemeClr val="accent1"/>
                </a:solidFill>
              </a:rPr>
            </a:br>
            <a:r>
              <a:rPr lang="de-DE" sz="1400" dirty="0">
                <a:solidFill>
                  <a:schemeClr val="accent1"/>
                </a:solidFill>
              </a:rPr>
              <a:t>Komparative </a:t>
            </a:r>
            <a:r>
              <a:rPr lang="de-DE" sz="1400" dirty="0"/>
              <a:t>und </a:t>
            </a:r>
            <a:r>
              <a:rPr lang="de-DE" sz="1400" dirty="0">
                <a:solidFill>
                  <a:schemeClr val="accent1"/>
                </a:solidFill>
              </a:rPr>
              <a:t>Diminutive; Inversionen = Prosalyrik</a:t>
            </a:r>
          </a:p>
          <a:p>
            <a:r>
              <a:rPr lang="de-DE" sz="1400" dirty="0"/>
              <a:t>Spiegel-Verhältnis </a:t>
            </a:r>
            <a:r>
              <a:rPr lang="de-DE" sz="1400" dirty="0">
                <a:solidFill>
                  <a:schemeClr val="accent1"/>
                </a:solidFill>
              </a:rPr>
              <a:t>Gott-Seele; Seele-Kunstwerk</a:t>
            </a:r>
          </a:p>
          <a:p>
            <a:pPr marL="0" indent="0">
              <a:buNone/>
            </a:pPr>
            <a:endParaRPr lang="de-DE" sz="1400" dirty="0"/>
          </a:p>
          <a:p>
            <a:endParaRPr lang="de-DE" sz="1400" dirty="0"/>
          </a:p>
          <a:p>
            <a:endParaRPr lang="de-DE" sz="1400" dirty="0"/>
          </a:p>
          <a:p>
            <a:endParaRPr lang="de-DE" sz="1400" dirty="0"/>
          </a:p>
        </p:txBody>
      </p:sp>
      <p:pic>
        <p:nvPicPr>
          <p:cNvPr id="7" name="Grafik 6" descr="Ein Bild, das Entwurf, Zeichnung, Bild, draußen enthält.&#10;&#10;Automatisch generierte Beschreibung">
            <a:extLst>
              <a:ext uri="{FF2B5EF4-FFF2-40B4-BE49-F238E27FC236}">
                <a16:creationId xmlns:a16="http://schemas.microsoft.com/office/drawing/2014/main" id="{535B1A1E-45A0-158D-197A-7562B503B9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3501008"/>
            <a:ext cx="3042395" cy="2487141"/>
          </a:xfrm>
          <a:prstGeom prst="rect">
            <a:avLst/>
          </a:prstGeom>
        </p:spPr>
      </p:pic>
      <p:sp>
        <p:nvSpPr>
          <p:cNvPr id="6" name="Textfeld 5">
            <a:extLst>
              <a:ext uri="{FF2B5EF4-FFF2-40B4-BE49-F238E27FC236}">
                <a16:creationId xmlns:a16="http://schemas.microsoft.com/office/drawing/2014/main" id="{1E8A50CE-28A6-162B-DB35-5896EFA78E91}"/>
              </a:ext>
            </a:extLst>
          </p:cNvPr>
          <p:cNvSpPr txBox="1"/>
          <p:nvPr/>
        </p:nvSpPr>
        <p:spPr>
          <a:xfrm>
            <a:off x="6372200" y="5979087"/>
            <a:ext cx="1800200" cy="400110"/>
          </a:xfrm>
          <a:prstGeom prst="rect">
            <a:avLst/>
          </a:prstGeom>
          <a:noFill/>
        </p:spPr>
        <p:txBody>
          <a:bodyPr wrap="square" rtlCol="0">
            <a:spAutoFit/>
          </a:bodyPr>
          <a:lstStyle/>
          <a:p>
            <a:r>
              <a:rPr lang="de-DE" sz="1000" dirty="0">
                <a:solidFill>
                  <a:schemeClr val="accent3">
                    <a:lumMod val="75000"/>
                  </a:schemeClr>
                </a:solidFill>
              </a:rPr>
              <a:t>Zeichnung Goethes (umstritten, 1788)</a:t>
            </a:r>
          </a:p>
        </p:txBody>
      </p:sp>
    </p:spTree>
    <p:extLst>
      <p:ext uri="{BB962C8B-B14F-4D97-AF65-F5344CB8AC3E}">
        <p14:creationId xmlns:p14="http://schemas.microsoft.com/office/powerpoint/2010/main" val="451885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D14FF5-8CA3-B056-FA7B-E32DFD925551}"/>
              </a:ext>
            </a:extLst>
          </p:cNvPr>
          <p:cNvSpPr>
            <a:spLocks noGrp="1"/>
          </p:cNvSpPr>
          <p:nvPr>
            <p:ph type="title"/>
          </p:nvPr>
        </p:nvSpPr>
        <p:spPr/>
        <p:txBody>
          <a:bodyPr>
            <a:normAutofit/>
          </a:bodyPr>
          <a:lstStyle/>
          <a:p>
            <a:r>
              <a:rPr lang="de-DE" sz="2800" dirty="0"/>
              <a:t>[Brief vom 26. Mai 1771/20. Julius 1771]</a:t>
            </a:r>
          </a:p>
        </p:txBody>
      </p:sp>
      <p:sp>
        <p:nvSpPr>
          <p:cNvPr id="3" name="Fußzeilenplatzhalter 2">
            <a:extLst>
              <a:ext uri="{FF2B5EF4-FFF2-40B4-BE49-F238E27FC236}">
                <a16:creationId xmlns:a16="http://schemas.microsoft.com/office/drawing/2014/main" id="{CD24CBAA-4354-A0A1-B877-85BC9D1A1F2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93A7FEE0-9B22-2901-BC2C-40A8D122C0E4}"/>
              </a:ext>
            </a:extLst>
          </p:cNvPr>
          <p:cNvSpPr>
            <a:spLocks noGrp="1"/>
          </p:cNvSpPr>
          <p:nvPr>
            <p:ph type="sldNum" sz="quarter" idx="12"/>
          </p:nvPr>
        </p:nvSpPr>
        <p:spPr/>
        <p:txBody>
          <a:bodyPr/>
          <a:lstStyle/>
          <a:p>
            <a:fld id="{B2ADACBF-B37B-4026-855E-49B0BDFC8D12}" type="slidenum">
              <a:rPr lang="de-DE" smtClean="0"/>
              <a:t>12</a:t>
            </a:fld>
            <a:endParaRPr lang="de-DE"/>
          </a:p>
        </p:txBody>
      </p:sp>
      <p:sp>
        <p:nvSpPr>
          <p:cNvPr id="5" name="Inhaltsplatzhalter 4">
            <a:extLst>
              <a:ext uri="{FF2B5EF4-FFF2-40B4-BE49-F238E27FC236}">
                <a16:creationId xmlns:a16="http://schemas.microsoft.com/office/drawing/2014/main" id="{85F3DFF5-7C2D-E4FD-7490-CA1398D9A67E}"/>
              </a:ext>
            </a:extLst>
          </p:cNvPr>
          <p:cNvSpPr>
            <a:spLocks noGrp="1"/>
          </p:cNvSpPr>
          <p:nvPr>
            <p:ph sz="quarter" idx="1"/>
          </p:nvPr>
        </p:nvSpPr>
        <p:spPr>
          <a:xfrm>
            <a:off x="301752" y="2060848"/>
            <a:ext cx="8503920" cy="4038200"/>
          </a:xfrm>
        </p:spPr>
        <p:txBody>
          <a:bodyPr>
            <a:normAutofit/>
          </a:bodyPr>
          <a:lstStyle/>
          <a:p>
            <a:r>
              <a:rPr lang="de-DE" sz="1400" dirty="0"/>
              <a:t>Wiederaufnahme der </a:t>
            </a:r>
            <a:r>
              <a:rPr lang="de-DE" sz="1400" dirty="0">
                <a:solidFill>
                  <a:schemeClr val="accent1"/>
                </a:solidFill>
              </a:rPr>
              <a:t>Kunst-Natur-Thematik;</a:t>
            </a:r>
            <a:r>
              <a:rPr lang="de-DE" sz="1400" dirty="0"/>
              <a:t> Auseinandersetzung mit der </a:t>
            </a:r>
            <a:r>
              <a:rPr lang="de-DE" sz="1400" dirty="0">
                <a:solidFill>
                  <a:schemeClr val="accent1"/>
                </a:solidFill>
              </a:rPr>
              <a:t>Regelpoetik </a:t>
            </a:r>
          </a:p>
          <a:p>
            <a:r>
              <a:rPr lang="de-DE" sz="1400" dirty="0"/>
              <a:t>Vergleich </a:t>
            </a:r>
            <a:r>
              <a:rPr lang="de-DE" sz="1400" dirty="0">
                <a:solidFill>
                  <a:schemeClr val="accent1"/>
                </a:solidFill>
              </a:rPr>
              <a:t>Regeln</a:t>
            </a:r>
            <a:r>
              <a:rPr lang="de-DE" sz="1400" dirty="0"/>
              <a:t> in der Kunst – </a:t>
            </a:r>
            <a:r>
              <a:rPr lang="de-DE" sz="1400" dirty="0">
                <a:solidFill>
                  <a:schemeClr val="accent1"/>
                </a:solidFill>
              </a:rPr>
              <a:t>Konventionen</a:t>
            </a:r>
            <a:r>
              <a:rPr lang="de-DE" sz="1400" dirty="0"/>
              <a:t> in der bürgerlichen Gesellschaft; verhindern </a:t>
            </a:r>
            <a:br>
              <a:rPr lang="de-DE" sz="1400" dirty="0"/>
            </a:br>
            <a:r>
              <a:rPr lang="de-DE" sz="1400" dirty="0"/>
              <a:t>„wahres Gefühl“ der Natur und „wahren Ausdruck“, machen aber „brauchbare“ Menschen</a:t>
            </a:r>
          </a:p>
          <a:p>
            <a:r>
              <a:rPr lang="de-DE" sz="1400" dirty="0"/>
              <a:t>Vergleich Regeln in der </a:t>
            </a:r>
            <a:r>
              <a:rPr lang="de-DE" sz="1400" dirty="0">
                <a:solidFill>
                  <a:schemeClr val="accent1"/>
                </a:solidFill>
              </a:rPr>
              <a:t>wahren Liebe</a:t>
            </a:r>
            <a:r>
              <a:rPr lang="de-DE" sz="1400" dirty="0"/>
              <a:t>: ebenfalls nur ungeteilt und unreguliert möglich</a:t>
            </a:r>
          </a:p>
          <a:p>
            <a:r>
              <a:rPr lang="de-DE" sz="1400" dirty="0">
                <a:solidFill>
                  <a:schemeClr val="accent1"/>
                </a:solidFill>
              </a:rPr>
              <a:t>Polaritäten</a:t>
            </a:r>
            <a:r>
              <a:rPr lang="de-DE" sz="1400" dirty="0"/>
              <a:t>: „Strom des Genies“ (ungehinderte Fülle und Kraft) vs. Tulpenbeete und Krautfelder/Dämme</a:t>
            </a:r>
          </a:p>
          <a:p>
            <a:endParaRPr lang="de-DE" sz="1400" dirty="0"/>
          </a:p>
          <a:p>
            <a:endParaRPr lang="de-DE" sz="1400" dirty="0"/>
          </a:p>
          <a:p>
            <a:r>
              <a:rPr lang="de-DE" sz="1400" dirty="0"/>
              <a:t>Kontrast </a:t>
            </a:r>
            <a:r>
              <a:rPr lang="de-DE" sz="1400" dirty="0">
                <a:solidFill>
                  <a:schemeClr val="accent1"/>
                </a:solidFill>
              </a:rPr>
              <a:t>Empfindung – vorstellende Kraft </a:t>
            </a:r>
          </a:p>
          <a:p>
            <a:r>
              <a:rPr lang="de-DE" sz="1400" dirty="0" err="1">
                <a:solidFill>
                  <a:schemeClr val="accent1"/>
                </a:solidFill>
              </a:rPr>
              <a:t>Umriß</a:t>
            </a:r>
            <a:r>
              <a:rPr lang="de-DE" sz="1400" dirty="0">
                <a:solidFill>
                  <a:schemeClr val="accent1"/>
                </a:solidFill>
              </a:rPr>
              <a:t> vs. Ton/volle Figur </a:t>
            </a:r>
          </a:p>
          <a:p>
            <a:endParaRPr lang="de-DE" sz="1400" dirty="0"/>
          </a:p>
          <a:p>
            <a:endParaRPr lang="de-DE" sz="1400" dirty="0"/>
          </a:p>
          <a:p>
            <a:endParaRPr lang="de-DE" sz="1400" dirty="0"/>
          </a:p>
          <a:p>
            <a:endParaRPr lang="de-DE" sz="1400" dirty="0"/>
          </a:p>
          <a:p>
            <a:pPr marL="0" indent="0">
              <a:buNone/>
            </a:pPr>
            <a:r>
              <a:rPr lang="de-DE" sz="1000" dirty="0">
                <a:solidFill>
                  <a:schemeClr val="accent3"/>
                </a:solidFill>
              </a:rPr>
              <a:t>			Zeichnung Goethes: </a:t>
            </a:r>
            <a:br>
              <a:rPr lang="de-DE" sz="1000" dirty="0">
                <a:solidFill>
                  <a:schemeClr val="accent3"/>
                </a:solidFill>
              </a:rPr>
            </a:br>
            <a:r>
              <a:rPr lang="de-DE" sz="1000" dirty="0">
                <a:solidFill>
                  <a:schemeClr val="accent3"/>
                </a:solidFill>
              </a:rPr>
              <a:t>			Scheideblick vom Gotthard</a:t>
            </a:r>
          </a:p>
          <a:p>
            <a:endParaRPr lang="de-DE" sz="1400" dirty="0"/>
          </a:p>
          <a:p>
            <a:endParaRPr lang="de-DE" sz="1400" dirty="0"/>
          </a:p>
        </p:txBody>
      </p:sp>
      <p:pic>
        <p:nvPicPr>
          <p:cNvPr id="7" name="Grafik 6" descr="Ein Bild, das Entwurf, Darstellung, Kinderkunst, Grafik enthält.&#10;&#10;Automatisch generierte Beschreibung">
            <a:extLst>
              <a:ext uri="{FF2B5EF4-FFF2-40B4-BE49-F238E27FC236}">
                <a16:creationId xmlns:a16="http://schemas.microsoft.com/office/drawing/2014/main" id="{842D47FB-7676-BDCD-9234-8BF23E3403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3525194"/>
            <a:ext cx="3294707" cy="2606844"/>
          </a:xfrm>
          <a:prstGeom prst="rect">
            <a:avLst/>
          </a:prstGeom>
        </p:spPr>
      </p:pic>
    </p:spTree>
    <p:extLst>
      <p:ext uri="{BB962C8B-B14F-4D97-AF65-F5344CB8AC3E}">
        <p14:creationId xmlns:p14="http://schemas.microsoft.com/office/powerpoint/2010/main" val="3937933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33A9DC-0D5A-06F2-315E-14323FDD76C7}"/>
              </a:ext>
            </a:extLst>
          </p:cNvPr>
          <p:cNvSpPr>
            <a:spLocks noGrp="1"/>
          </p:cNvSpPr>
          <p:nvPr>
            <p:ph type="title"/>
          </p:nvPr>
        </p:nvSpPr>
        <p:spPr/>
        <p:txBody>
          <a:bodyPr>
            <a:normAutofit/>
          </a:bodyPr>
          <a:lstStyle/>
          <a:p>
            <a:r>
              <a:rPr lang="de-DE" sz="2800" dirty="0"/>
              <a:t>Begriffsgeschichte: Dilettant vs. Genie </a:t>
            </a:r>
          </a:p>
        </p:txBody>
      </p:sp>
      <p:sp>
        <p:nvSpPr>
          <p:cNvPr id="3" name="Fußzeilenplatzhalter 2">
            <a:extLst>
              <a:ext uri="{FF2B5EF4-FFF2-40B4-BE49-F238E27FC236}">
                <a16:creationId xmlns:a16="http://schemas.microsoft.com/office/drawing/2014/main" id="{9B149B81-A1BB-D1C7-A356-8BAB74B1E90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959E1DA-A465-7D23-0CD8-6184B69B1D88}"/>
              </a:ext>
            </a:extLst>
          </p:cNvPr>
          <p:cNvSpPr>
            <a:spLocks noGrp="1"/>
          </p:cNvSpPr>
          <p:nvPr>
            <p:ph type="sldNum" sz="quarter" idx="12"/>
          </p:nvPr>
        </p:nvSpPr>
        <p:spPr/>
        <p:txBody>
          <a:bodyPr/>
          <a:lstStyle/>
          <a:p>
            <a:fld id="{B2ADACBF-B37B-4026-855E-49B0BDFC8D12}" type="slidenum">
              <a:rPr lang="de-DE" smtClean="0"/>
              <a:t>13</a:t>
            </a:fld>
            <a:endParaRPr lang="de-DE"/>
          </a:p>
        </p:txBody>
      </p:sp>
      <p:sp>
        <p:nvSpPr>
          <p:cNvPr id="5" name="Inhaltsplatzhalter 4">
            <a:extLst>
              <a:ext uri="{FF2B5EF4-FFF2-40B4-BE49-F238E27FC236}">
                <a16:creationId xmlns:a16="http://schemas.microsoft.com/office/drawing/2014/main" id="{957F1BA9-EA83-2A28-EC11-17A63A689ABE}"/>
              </a:ext>
            </a:extLst>
          </p:cNvPr>
          <p:cNvSpPr>
            <a:spLocks noGrp="1"/>
          </p:cNvSpPr>
          <p:nvPr>
            <p:ph sz="quarter" idx="1"/>
          </p:nvPr>
        </p:nvSpPr>
        <p:spPr>
          <a:xfrm>
            <a:off x="611560" y="1527048"/>
            <a:ext cx="7992888" cy="5102352"/>
          </a:xfrm>
        </p:spPr>
        <p:txBody>
          <a:bodyPr>
            <a:normAutofit/>
          </a:bodyPr>
          <a:lstStyle/>
          <a:p>
            <a:pPr marL="0" indent="0">
              <a:lnSpc>
                <a:spcPts val="1700"/>
              </a:lnSpc>
              <a:spcAft>
                <a:spcPts val="300"/>
              </a:spcAft>
              <a:buNone/>
            </a:pPr>
            <a:r>
              <a:rPr lang="de-DE" sz="1200" kern="100" dirty="0">
                <a:effectLst/>
                <a:latin typeface="Georgia" panose="02040502050405020303" pitchFamily="18" charset="0"/>
                <a:ea typeface="Aptos" panose="020B0004020202020204" pitchFamily="34" charset="0"/>
                <a:cs typeface="Times New Roman" panose="02020603050405020304" pitchFamily="18" charset="0"/>
              </a:rPr>
              <a:t> </a:t>
            </a:r>
            <a:r>
              <a:rPr lang="de-DE" sz="1400" b="1" kern="100" dirty="0">
                <a:effectLst/>
                <a:ea typeface="Aptos" panose="020B0004020202020204" pitchFamily="34" charset="0"/>
                <a:cs typeface="Times New Roman" panose="02020603050405020304" pitchFamily="18" charset="0"/>
              </a:rPr>
              <a:t>Genie</a:t>
            </a:r>
            <a:r>
              <a:rPr lang="de-DE" sz="1400" kern="100" dirty="0">
                <a:effectLst/>
                <a:ea typeface="Aptos" panose="020B0004020202020204" pitchFamily="34" charset="0"/>
                <a:cs typeface="Times New Roman" panose="02020603050405020304" pitchFamily="18" charset="0"/>
              </a:rPr>
              <a:t>  vereinzelt </a:t>
            </a:r>
            <a:r>
              <a:rPr lang="de-DE" sz="1400" kern="100" dirty="0" err="1">
                <a:effectLst/>
                <a:ea typeface="Aptos" panose="020B0004020202020204" pitchFamily="34" charset="0"/>
                <a:cs typeface="Times New Roman" panose="02020603050405020304" pitchFamily="18" charset="0"/>
              </a:rPr>
              <a:t>mask</a:t>
            </a:r>
            <a:r>
              <a:rPr lang="de-DE" sz="1400" kern="100" dirty="0">
                <a:effectLst/>
                <a:ea typeface="Aptos" panose="020B0004020202020204" pitchFamily="34" charset="0"/>
                <a:cs typeface="Times New Roman" panose="02020603050405020304" pitchFamily="18" charset="0"/>
              </a:rPr>
              <a:t>  —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Mit über </a:t>
            </a:r>
            <a:r>
              <a:rPr lang="de-DE" sz="1400" kern="100" dirty="0">
                <a:solidFill>
                  <a:schemeClr val="accent1"/>
                </a:solidFill>
                <a:effectLst/>
                <a:ea typeface="Aptos" panose="020B0004020202020204" pitchFamily="34" charset="0"/>
                <a:cs typeface="Times New Roman" panose="02020603050405020304" pitchFamily="18" charset="0"/>
              </a:rPr>
              <a:t>350 Beleg</a:t>
            </a:r>
            <a:r>
              <a:rPr lang="de-DE" sz="1400" kern="100" dirty="0">
                <a:effectLst/>
                <a:ea typeface="Aptos" panose="020B0004020202020204" pitchFamily="34" charset="0"/>
                <a:cs typeface="Times New Roman" panose="02020603050405020304" pitchFamily="18" charset="0"/>
              </a:rPr>
              <a:t>en annähernd gleich stark belegt wie ‘</a:t>
            </a:r>
            <a:r>
              <a:rPr lang="de-DE" sz="1400" kern="100" dirty="0">
                <a:solidFill>
                  <a:schemeClr val="accent1"/>
                </a:solidFill>
                <a:effectLst/>
                <a:ea typeface="Aptos" panose="020B0004020202020204" pitchFamily="34" charset="0"/>
                <a:cs typeface="Times New Roman" panose="02020603050405020304" pitchFamily="18" charset="0"/>
              </a:rPr>
              <a:t>Genius</a:t>
            </a:r>
            <a:r>
              <a:rPr lang="de-DE" sz="1400" kern="100" dirty="0">
                <a:effectLst/>
                <a:ea typeface="Aptos" panose="020B0004020202020204" pitchFamily="34" charset="0"/>
                <a:cs typeface="Times New Roman" panose="02020603050405020304" pitchFamily="18" charset="0"/>
              </a:rPr>
              <a:t>’ (rund 340 Belege, davon eine </a:t>
            </a:r>
            <a:r>
              <a:rPr lang="de-DE" sz="1400" kern="100" dirty="0" err="1">
                <a:effectLst/>
                <a:ea typeface="Aptos" panose="020B0004020202020204" pitchFamily="34" charset="0"/>
                <a:cs typeface="Times New Roman" panose="02020603050405020304" pitchFamily="18" charset="0"/>
              </a:rPr>
              <a:t>beträchtl</a:t>
            </a:r>
            <a:r>
              <a:rPr lang="de-DE" sz="1400" kern="100" dirty="0">
                <a:effectLst/>
                <a:ea typeface="Aptos" panose="020B0004020202020204" pitchFamily="34" charset="0"/>
                <a:cs typeface="Times New Roman" panose="02020603050405020304" pitchFamily="18" charset="0"/>
              </a:rPr>
              <a:t> Anzahl im Bereich </a:t>
            </a:r>
            <a:r>
              <a:rPr lang="de-DE" sz="1400" kern="100" dirty="0" err="1">
                <a:effectLst/>
                <a:ea typeface="Aptos" panose="020B0004020202020204" pitchFamily="34" charset="0"/>
                <a:cs typeface="Times New Roman" panose="02020603050405020304" pitchFamily="18" charset="0"/>
              </a:rPr>
              <a:t>allegor</a:t>
            </a: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Figürlichkeit</a:t>
            </a:r>
            <a:r>
              <a:rPr lang="de-DE" sz="1400" kern="100" dirty="0">
                <a:effectLst/>
                <a:ea typeface="Aptos" panose="020B0004020202020204" pitchFamily="34" charset="0"/>
                <a:cs typeface="Times New Roman" panose="02020603050405020304" pitchFamily="18" charset="0"/>
              </a:rPr>
              <a:t>). Früher Gebrauch, ab 1766/67</a:t>
            </a:r>
            <a:r>
              <a:rPr lang="de-DE" sz="1400" kern="100" baseline="30000" dirty="0">
                <a:effectLst/>
                <a:ea typeface="Aptos" panose="020B0004020202020204" pitchFamily="34" charset="0"/>
                <a:cs typeface="Times New Roman" panose="02020603050405020304" pitchFamily="18" charset="0"/>
              </a:rPr>
              <a:t>1)</a:t>
            </a:r>
            <a:r>
              <a:rPr lang="de-DE" sz="1400" kern="100" dirty="0">
                <a:effectLst/>
                <a:ea typeface="Aptos" panose="020B0004020202020204" pitchFamily="34" charset="0"/>
                <a:cs typeface="Times New Roman" panose="02020603050405020304" pitchFamily="18" charset="0"/>
              </a:rPr>
              <a:t>, im </a:t>
            </a:r>
            <a:r>
              <a:rPr lang="de-DE" sz="1400" kern="100" dirty="0" err="1">
                <a:effectLst/>
                <a:ea typeface="Aptos" panose="020B0004020202020204" pitchFamily="34" charset="0"/>
                <a:cs typeface="Times New Roman" panose="02020603050405020304" pitchFamily="18" charset="0"/>
              </a:rPr>
              <a:t>herkömml</a:t>
            </a:r>
            <a:r>
              <a:rPr lang="de-DE" sz="1400" kern="100" dirty="0">
                <a:effectLst/>
                <a:ea typeface="Aptos" panose="020B0004020202020204" pitchFamily="34" charset="0"/>
                <a:cs typeface="Times New Roman" panose="02020603050405020304" pitchFamily="18" charset="0"/>
              </a:rPr>
              <a:t> Sinn von </a:t>
            </a:r>
            <a:r>
              <a:rPr lang="de-DE" sz="1400" kern="100" dirty="0">
                <a:solidFill>
                  <a:schemeClr val="accent1"/>
                </a:solidFill>
                <a:effectLst/>
                <a:ea typeface="Aptos" panose="020B0004020202020204" pitchFamily="34" charset="0"/>
                <a:cs typeface="Times New Roman" panose="02020603050405020304" pitchFamily="18" charset="0"/>
              </a:rPr>
              <a:t>Wesensart </a:t>
            </a:r>
            <a:r>
              <a:rPr lang="de-DE" sz="1400" kern="100" dirty="0" err="1">
                <a:solidFill>
                  <a:schemeClr val="accent1"/>
                </a:solidFill>
                <a:effectLst/>
                <a:ea typeface="Aptos" panose="020B0004020202020204" pitchFamily="34" charset="0"/>
                <a:cs typeface="Times New Roman" panose="02020603050405020304" pitchFamily="18" charset="0"/>
              </a:rPr>
              <a:t>bzw</a:t>
            </a:r>
            <a:r>
              <a:rPr lang="de-DE" sz="1400" kern="100" dirty="0">
                <a:solidFill>
                  <a:schemeClr val="accent1"/>
                </a:solidFill>
                <a:effectLst/>
                <a:ea typeface="Aptos" panose="020B0004020202020204" pitchFamily="34" charset="0"/>
                <a:cs typeface="Times New Roman" panose="02020603050405020304" pitchFamily="18" charset="0"/>
              </a:rPr>
              <a:t> Naturanlage/Talent</a:t>
            </a:r>
            <a:r>
              <a:rPr lang="de-DE" sz="1400" kern="100" dirty="0">
                <a:effectLst/>
                <a:ea typeface="Aptos" panose="020B0004020202020204" pitchFamily="34" charset="0"/>
                <a:cs typeface="Times New Roman" panose="02020603050405020304" pitchFamily="18" charset="0"/>
              </a:rPr>
              <a:t>, auch in Selbstreflexion (1 u 2);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Vertiefung des Begriffs seit Beginn der 70er Jahre</a:t>
            </a:r>
            <a:r>
              <a:rPr lang="de-DE" sz="1400" kern="100" baseline="30000" dirty="0">
                <a:effectLst/>
                <a:ea typeface="Aptos" panose="020B0004020202020204" pitchFamily="34" charset="0"/>
                <a:cs typeface="Times New Roman" panose="02020603050405020304" pitchFamily="18" charset="0"/>
              </a:rPr>
              <a:t>2)</a:t>
            </a:r>
            <a:r>
              <a:rPr lang="de-DE" sz="1400" kern="100" dirty="0">
                <a:effectLst/>
                <a:ea typeface="Aptos" panose="020B0004020202020204" pitchFamily="34" charset="0"/>
                <a:cs typeface="Times New Roman" panose="02020603050405020304" pitchFamily="18" charset="0"/>
              </a:rPr>
              <a:t>, mit der </a:t>
            </a:r>
            <a:r>
              <a:rPr lang="de-DE" sz="1400" kern="100" dirty="0">
                <a:solidFill>
                  <a:schemeClr val="accent1"/>
                </a:solidFill>
                <a:effectLst/>
                <a:ea typeface="Aptos" panose="020B0004020202020204" pitchFamily="34" charset="0"/>
                <a:cs typeface="Times New Roman" panose="02020603050405020304" pitchFamily="18" charset="0"/>
              </a:rPr>
              <a:t>Einbeziehung von geistiger Produktivität, (dämonisch-intuitiver) Schöpferkraft, Autonomie u Originalität </a:t>
            </a:r>
            <a:r>
              <a:rPr lang="de-DE" sz="1400" kern="100" dirty="0">
                <a:effectLst/>
                <a:ea typeface="Aptos" panose="020B0004020202020204" pitchFamily="34" charset="0"/>
                <a:cs typeface="Times New Roman" panose="02020603050405020304" pitchFamily="18" charset="0"/>
              </a:rPr>
              <a:t>als neuen hohen Werten individuellen Menschen- u Künstlertums (3 c, </a:t>
            </a:r>
            <a:r>
              <a:rPr lang="de-DE" sz="1400" kern="100" dirty="0" err="1">
                <a:effectLst/>
                <a:ea typeface="Aptos" panose="020B0004020202020204" pitchFamily="34" charset="0"/>
                <a:cs typeface="Times New Roman" panose="02020603050405020304" pitchFamily="18" charset="0"/>
              </a:rPr>
              <a:t>bes</a:t>
            </a:r>
            <a:r>
              <a:rPr lang="de-DE" sz="1400" kern="100" dirty="0">
                <a:effectLst/>
                <a:ea typeface="Aptos" panose="020B0004020202020204" pitchFamily="34" charset="0"/>
                <a:cs typeface="Times New Roman" panose="02020603050405020304" pitchFamily="18" charset="0"/>
              </a:rPr>
              <a:t> 3 c β </a:t>
            </a:r>
            <a:r>
              <a:rPr lang="de-DE" sz="1400" kern="100" dirty="0" err="1">
                <a:effectLst/>
                <a:ea typeface="Aptos" panose="020B0004020202020204" pitchFamily="34" charset="0"/>
                <a:cs typeface="Times New Roman" panose="02020603050405020304" pitchFamily="18" charset="0"/>
              </a:rPr>
              <a:t>bzw</a:t>
            </a:r>
            <a:r>
              <a:rPr lang="de-DE" sz="1400" kern="100" dirty="0">
                <a:effectLst/>
                <a:ea typeface="Aptos" panose="020B0004020202020204" pitchFamily="34" charset="0"/>
                <a:cs typeface="Times New Roman" panose="02020603050405020304" pitchFamily="18" charset="0"/>
              </a:rPr>
              <a:t> 4 c α), auch iron (</a:t>
            </a:r>
            <a:r>
              <a:rPr lang="de-DE" sz="1400" kern="100" dirty="0" err="1">
                <a:effectLst/>
                <a:ea typeface="Aptos" panose="020B0004020202020204" pitchFamily="34" charset="0"/>
                <a:cs typeface="Times New Roman" panose="02020603050405020304" pitchFamily="18" charset="0"/>
              </a:rPr>
              <a:t>insbes</a:t>
            </a:r>
            <a:r>
              <a:rPr lang="de-DE" sz="1400" kern="100" dirty="0">
                <a:effectLst/>
                <a:ea typeface="Aptos" panose="020B0004020202020204" pitchFamily="34" charset="0"/>
                <a:cs typeface="Times New Roman" panose="02020603050405020304" pitchFamily="18" charset="0"/>
              </a:rPr>
              <a:t> im Altersrückblick, </a:t>
            </a:r>
            <a:r>
              <a:rPr lang="de-DE" sz="1400" kern="100" dirty="0" err="1">
                <a:effectLst/>
                <a:ea typeface="Aptos" panose="020B0004020202020204" pitchFamily="34" charset="0"/>
                <a:cs typeface="Times New Roman" panose="02020603050405020304" pitchFamily="18" charset="0"/>
              </a:rPr>
              <a:t>vgl</a:t>
            </a:r>
            <a:r>
              <a:rPr lang="de-DE" sz="1400" kern="100" dirty="0">
                <a:effectLst/>
                <a:ea typeface="Aptos" panose="020B0004020202020204" pitchFamily="34" charset="0"/>
                <a:cs typeface="Times New Roman" panose="02020603050405020304" pitchFamily="18" charset="0"/>
              </a:rPr>
              <a:t> 3 d).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Zunächst tritt ‘Genie’ gegenüber dem </a:t>
            </a:r>
            <a:r>
              <a:rPr lang="de-DE" sz="1400" kern="100" dirty="0" err="1">
                <a:effectLst/>
                <a:ea typeface="Aptos" panose="020B0004020202020204" pitchFamily="34" charset="0"/>
                <a:cs typeface="Times New Roman" panose="02020603050405020304" pitchFamily="18" charset="0"/>
              </a:rPr>
              <a:t>emphat</a:t>
            </a:r>
            <a:r>
              <a:rPr lang="de-DE" sz="1400" kern="100" dirty="0">
                <a:effectLst/>
                <a:ea typeface="Aptos" panose="020B0004020202020204" pitchFamily="34" charset="0"/>
                <a:cs typeface="Times New Roman" panose="02020603050405020304" pitchFamily="18" charset="0"/>
              </a:rPr>
              <a:t> aufgeladenen ‘Genius’ (</a:t>
            </a:r>
            <a:r>
              <a:rPr lang="de-DE" sz="1400" kern="100" dirty="0" err="1">
                <a:effectLst/>
                <a:ea typeface="Aptos" panose="020B0004020202020204" pitchFamily="34" charset="0"/>
                <a:cs typeface="Times New Roman" panose="02020603050405020304" pitchFamily="18" charset="0"/>
              </a:rPr>
              <a:t>sd</a:t>
            </a:r>
            <a:r>
              <a:rPr lang="de-DE" sz="1400" kern="100" dirty="0">
                <a:effectLst/>
                <a:ea typeface="Aptos" panose="020B0004020202020204" pitchFamily="34" charset="0"/>
                <a:cs typeface="Times New Roman" panose="02020603050405020304" pitchFamily="18" charset="0"/>
              </a:rPr>
              <a:t>) zurück. Seit den 80er Jahren, mit der Besinnung auf tradierte Werte der ästhetischen Theorie wie (vom Urteil geleitete) Erfindung, (</a:t>
            </a:r>
            <a:r>
              <a:rPr lang="de-DE" sz="1400" kern="100" dirty="0" err="1">
                <a:effectLst/>
                <a:ea typeface="Aptos" panose="020B0004020202020204" pitchFamily="34" charset="0"/>
                <a:cs typeface="Times New Roman" panose="02020603050405020304" pitchFamily="18" charset="0"/>
              </a:rPr>
              <a:t>techn</a:t>
            </a:r>
            <a:r>
              <a:rPr lang="de-DE" sz="1400" kern="100" dirty="0">
                <a:effectLst/>
                <a:ea typeface="Aptos" panose="020B0004020202020204" pitchFamily="34" charset="0"/>
                <a:cs typeface="Times New Roman" panose="02020603050405020304" pitchFamily="18" charset="0"/>
              </a:rPr>
              <a:t>-didaktische) Lehre, Regel, Wissen, verstärkter Rückgriff auf ‘Genie’. In der Abwendung vom einseitig übersteigert Subjektiven, von der Individualästhetik hin zum Objektiven, Musterbildenden, Regelhaften — auch unter Aspekten</a:t>
            </a:r>
            <a:r>
              <a:rPr lang="de-DE" sz="1400" b="1" kern="100" dirty="0">
                <a:effectLst/>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der Beschränkung, Einengung </a:t>
            </a:r>
            <a:r>
              <a:rPr lang="de-DE" sz="1400" kern="100" dirty="0" err="1">
                <a:effectLst/>
                <a:ea typeface="Aptos" panose="020B0004020202020204" pitchFamily="34" charset="0"/>
                <a:cs typeface="Times New Roman" panose="02020603050405020304" pitchFamily="18" charset="0"/>
              </a:rPr>
              <a:t>bzw</a:t>
            </a:r>
            <a:r>
              <a:rPr lang="de-DE" sz="1400" kern="100" dirty="0">
                <a:effectLst/>
                <a:ea typeface="Aptos" panose="020B0004020202020204" pitchFamily="34" charset="0"/>
                <a:cs typeface="Times New Roman" panose="02020603050405020304" pitchFamily="18" charset="0"/>
              </a:rPr>
              <a:t> der Warnung vor Exzentrizität u Willkür (3 c γ/4 b) — entwickelt sich, </a:t>
            </a:r>
            <a:r>
              <a:rPr lang="de-DE" sz="1400" kern="100" dirty="0">
                <a:solidFill>
                  <a:schemeClr val="accent1"/>
                </a:solidFill>
                <a:effectLst/>
                <a:ea typeface="Aptos" panose="020B0004020202020204" pitchFamily="34" charset="0"/>
                <a:cs typeface="Times New Roman" panose="02020603050405020304" pitchFamily="18" charset="0"/>
              </a:rPr>
              <a:t>in der Charakterisierung des Genies als aus immanenter Gesetzlichkeit heraus </a:t>
            </a:r>
            <a:r>
              <a:rPr lang="de-DE" sz="1400" kern="100" dirty="0" err="1">
                <a:solidFill>
                  <a:schemeClr val="accent1"/>
                </a:solidFill>
                <a:effectLst/>
                <a:ea typeface="Aptos" panose="020B0004020202020204" pitchFamily="34" charset="0"/>
                <a:cs typeface="Times New Roman" panose="02020603050405020304" pitchFamily="18" charset="0"/>
              </a:rPr>
              <a:t>unbewußt</a:t>
            </a:r>
            <a:r>
              <a:rPr lang="de-DE" sz="1400" kern="100" dirty="0">
                <a:solidFill>
                  <a:schemeClr val="accent1"/>
                </a:solidFill>
                <a:effectLst/>
                <a:ea typeface="Aptos" panose="020B0004020202020204" pitchFamily="34" charset="0"/>
                <a:cs typeface="Times New Roman" panose="02020603050405020304" pitchFamily="18" charset="0"/>
              </a:rPr>
              <a:t>/</a:t>
            </a:r>
            <a:r>
              <a:rPr lang="de-DE" sz="1400" kern="100" dirty="0" err="1">
                <a:solidFill>
                  <a:schemeClr val="accent1"/>
                </a:solidFill>
                <a:effectLst/>
                <a:ea typeface="Aptos" panose="020B0004020202020204" pitchFamily="34" charset="0"/>
                <a:cs typeface="Times New Roman" panose="02020603050405020304" pitchFamily="18" charset="0"/>
              </a:rPr>
              <a:t>bewußt</a:t>
            </a:r>
            <a:r>
              <a:rPr lang="de-DE" sz="1400" kern="100" dirty="0">
                <a:solidFill>
                  <a:schemeClr val="accent1"/>
                </a:solidFill>
                <a:effectLst/>
                <a:ea typeface="Aptos" panose="020B0004020202020204" pitchFamily="34" charset="0"/>
                <a:cs typeface="Times New Roman" panose="02020603050405020304" pitchFamily="18" charset="0"/>
              </a:rPr>
              <a:t> schaffendes Individuum </a:t>
            </a:r>
            <a:r>
              <a:rPr lang="de-DE" sz="1400" kern="100" dirty="0">
                <a:effectLst/>
                <a:ea typeface="Aptos" panose="020B0004020202020204" pitchFamily="34" charset="0"/>
                <a:cs typeface="Times New Roman" panose="02020603050405020304" pitchFamily="18" charset="0"/>
              </a:rPr>
              <a:t>(dargelegt primär im Theoriegespräch mit Schiller, in den Anmerkungen zu ‘</a:t>
            </a:r>
            <a:r>
              <a:rPr lang="de-DE" sz="1400" kern="100" dirty="0" err="1">
                <a:effectLst/>
                <a:ea typeface="Aptos" panose="020B0004020202020204" pitchFamily="34" charset="0"/>
                <a:cs typeface="Times New Roman" panose="02020603050405020304" pitchFamily="18" charset="0"/>
              </a:rPr>
              <a:t>Diderot’s</a:t>
            </a:r>
            <a:r>
              <a:rPr lang="de-DE" sz="1400" kern="100" dirty="0">
                <a:effectLst/>
                <a:ea typeface="Aptos" panose="020B0004020202020204" pitchFamily="34" charset="0"/>
                <a:cs typeface="Times New Roman" panose="02020603050405020304" pitchFamily="18" charset="0"/>
              </a:rPr>
              <a:t> Versuch über die Malerei’ sowie der ‘Propyläen-Einleitung’) der ‘</a:t>
            </a:r>
            <a:r>
              <a:rPr lang="de-DE" sz="1400" kern="100" dirty="0">
                <a:solidFill>
                  <a:schemeClr val="accent1"/>
                </a:solidFill>
                <a:effectLst/>
                <a:ea typeface="Aptos" panose="020B0004020202020204" pitchFamily="34" charset="0"/>
                <a:cs typeface="Times New Roman" panose="02020603050405020304" pitchFamily="18" charset="0"/>
              </a:rPr>
              <a:t>klassische’ Geniebegriff </a:t>
            </a:r>
            <a:r>
              <a:rPr lang="de-DE" sz="1400" kern="100" dirty="0">
                <a:effectLst/>
                <a:ea typeface="Aptos" panose="020B0004020202020204" pitchFamily="34" charset="0"/>
                <a:cs typeface="Times New Roman" panose="02020603050405020304" pitchFamily="18" charset="0"/>
              </a:rPr>
              <a:t>(4 c).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Nach dem Tode Schillers zeichnet sich eine Lockerung </a:t>
            </a:r>
            <a:r>
              <a:rPr lang="de-DE" sz="1400" kern="100" dirty="0" err="1">
                <a:effectLst/>
                <a:ea typeface="Aptos" panose="020B0004020202020204" pitchFamily="34" charset="0"/>
                <a:cs typeface="Times New Roman" panose="02020603050405020304" pitchFamily="18" charset="0"/>
              </a:rPr>
              <a:t>bzw</a:t>
            </a:r>
            <a:r>
              <a:rPr lang="de-DE" sz="1400" kern="100" dirty="0">
                <a:effectLst/>
                <a:ea typeface="Aptos" panose="020B0004020202020204" pitchFamily="34" charset="0"/>
                <a:cs typeface="Times New Roman" panose="02020603050405020304" pitchFamily="18" charset="0"/>
              </a:rPr>
              <a:t> Ausweitung der Begrifflichkeit ab: in der (erneuten) </a:t>
            </a:r>
            <a:r>
              <a:rPr lang="de-DE" sz="1400" kern="100" dirty="0">
                <a:solidFill>
                  <a:schemeClr val="accent1"/>
                </a:solidFill>
                <a:effectLst/>
                <a:ea typeface="Aptos" panose="020B0004020202020204" pitchFamily="34" charset="0"/>
                <a:cs typeface="Times New Roman" panose="02020603050405020304" pitchFamily="18" charset="0"/>
              </a:rPr>
              <a:t>Einbeziehung des Wissenschaftlers in den Kreis des Genialen </a:t>
            </a:r>
            <a:r>
              <a:rPr lang="de-DE" sz="1400" kern="100" dirty="0">
                <a:effectLst/>
                <a:ea typeface="Aptos" panose="020B0004020202020204" pitchFamily="34" charset="0"/>
                <a:cs typeface="Times New Roman" panose="02020603050405020304" pitchFamily="18" charset="0"/>
              </a:rPr>
              <a:t>sowie im </a:t>
            </a:r>
            <a:r>
              <a:rPr lang="de-DE" sz="1400" kern="100" dirty="0">
                <a:solidFill>
                  <a:schemeClr val="accent1"/>
                </a:solidFill>
                <a:effectLst/>
                <a:ea typeface="Aptos" panose="020B0004020202020204" pitchFamily="34" charset="0"/>
                <a:cs typeface="Times New Roman" panose="02020603050405020304" pitchFamily="18" charset="0"/>
              </a:rPr>
              <a:t>Einbegreifen des </a:t>
            </a:r>
            <a:r>
              <a:rPr lang="de-DE" sz="1400" kern="100" dirty="0" err="1">
                <a:solidFill>
                  <a:schemeClr val="accent1"/>
                </a:solidFill>
                <a:effectLst/>
                <a:ea typeface="Aptos" panose="020B0004020202020204" pitchFamily="34" charset="0"/>
                <a:cs typeface="Times New Roman" panose="02020603050405020304" pitchFamily="18" charset="0"/>
              </a:rPr>
              <a:t>sittl</a:t>
            </a:r>
            <a:r>
              <a:rPr lang="de-DE" sz="1400" kern="100" dirty="0">
                <a:solidFill>
                  <a:schemeClr val="accent1"/>
                </a:solidFill>
                <a:effectLst/>
                <a:ea typeface="Aptos" panose="020B0004020202020204" pitchFamily="34" charset="0"/>
                <a:cs typeface="Times New Roman" panose="02020603050405020304" pitchFamily="18" charset="0"/>
              </a:rPr>
              <a:t> guten, autonomen, im Gefühl wahren Menschseins lebenden Charakters</a:t>
            </a:r>
            <a:r>
              <a:rPr lang="de-DE" sz="1400" kern="100" dirty="0">
                <a:effectLst/>
                <a:ea typeface="Aptos" panose="020B0004020202020204" pitchFamily="34" charset="0"/>
                <a:cs typeface="Times New Roman" panose="02020603050405020304" pitchFamily="18" charset="0"/>
              </a:rPr>
              <a:t> (4 b). </a:t>
            </a:r>
            <a:endParaRPr lang="de-DE" sz="1400" dirty="0"/>
          </a:p>
        </p:txBody>
      </p:sp>
    </p:spTree>
    <p:extLst>
      <p:ext uri="{BB962C8B-B14F-4D97-AF65-F5344CB8AC3E}">
        <p14:creationId xmlns:p14="http://schemas.microsoft.com/office/powerpoint/2010/main" val="402129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33A9DC-0D5A-06F2-315E-14323FDD76C7}"/>
              </a:ext>
            </a:extLst>
          </p:cNvPr>
          <p:cNvSpPr>
            <a:spLocks noGrp="1"/>
          </p:cNvSpPr>
          <p:nvPr>
            <p:ph type="title"/>
          </p:nvPr>
        </p:nvSpPr>
        <p:spPr/>
        <p:txBody>
          <a:bodyPr>
            <a:normAutofit/>
          </a:bodyPr>
          <a:lstStyle/>
          <a:p>
            <a:r>
              <a:rPr lang="de-DE" sz="2800" dirty="0"/>
              <a:t>Begriffsgeschichte: Dilettant vs. Genie </a:t>
            </a:r>
          </a:p>
        </p:txBody>
      </p:sp>
      <p:sp>
        <p:nvSpPr>
          <p:cNvPr id="3" name="Fußzeilenplatzhalter 2">
            <a:extLst>
              <a:ext uri="{FF2B5EF4-FFF2-40B4-BE49-F238E27FC236}">
                <a16:creationId xmlns:a16="http://schemas.microsoft.com/office/drawing/2014/main" id="{9B149B81-A1BB-D1C7-A356-8BAB74B1E90B}"/>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959E1DA-A465-7D23-0CD8-6184B69B1D88}"/>
              </a:ext>
            </a:extLst>
          </p:cNvPr>
          <p:cNvSpPr>
            <a:spLocks noGrp="1"/>
          </p:cNvSpPr>
          <p:nvPr>
            <p:ph type="sldNum" sz="quarter" idx="12"/>
          </p:nvPr>
        </p:nvSpPr>
        <p:spPr/>
        <p:txBody>
          <a:bodyPr/>
          <a:lstStyle/>
          <a:p>
            <a:fld id="{B2ADACBF-B37B-4026-855E-49B0BDFC8D12}" type="slidenum">
              <a:rPr lang="de-DE" smtClean="0"/>
              <a:t>14</a:t>
            </a:fld>
            <a:endParaRPr lang="de-DE"/>
          </a:p>
        </p:txBody>
      </p:sp>
      <p:sp>
        <p:nvSpPr>
          <p:cNvPr id="5" name="Inhaltsplatzhalter 4">
            <a:extLst>
              <a:ext uri="{FF2B5EF4-FFF2-40B4-BE49-F238E27FC236}">
                <a16:creationId xmlns:a16="http://schemas.microsoft.com/office/drawing/2014/main" id="{957F1BA9-EA83-2A28-EC11-17A63A689ABE}"/>
              </a:ext>
            </a:extLst>
          </p:cNvPr>
          <p:cNvSpPr>
            <a:spLocks noGrp="1"/>
          </p:cNvSpPr>
          <p:nvPr>
            <p:ph sz="quarter" idx="1"/>
          </p:nvPr>
        </p:nvSpPr>
        <p:spPr>
          <a:xfrm>
            <a:off x="395536" y="1527048"/>
            <a:ext cx="8410136" cy="4572000"/>
          </a:xfrm>
        </p:spPr>
        <p:txBody>
          <a:bodyPr>
            <a:normAutofit fontScale="92500"/>
          </a:bodyPr>
          <a:lstStyle/>
          <a:p>
            <a:pPr marL="0" indent="0">
              <a:lnSpc>
                <a:spcPts val="1700"/>
              </a:lnSpc>
              <a:spcAft>
                <a:spcPts val="300"/>
              </a:spcAft>
              <a:buNone/>
            </a:pPr>
            <a:r>
              <a:rPr lang="de-DE" sz="1800" i="1" kern="100" dirty="0">
                <a:effectLst/>
                <a:latin typeface="Georgia" panose="02040502050405020303" pitchFamily="18" charset="0"/>
                <a:ea typeface="Aptos" panose="020B0004020202020204" pitchFamily="34" charset="0"/>
                <a:cs typeface="Times New Roman" panose="02020603050405020304" pitchFamily="18" charset="0"/>
              </a:rPr>
              <a:t> </a:t>
            </a:r>
            <a:r>
              <a:rPr lang="de-DE" sz="1800" i="1" kern="100" dirty="0">
                <a:effectLst/>
                <a:latin typeface="Georgia" panose="02040502050405020303" pitchFamily="18" charset="0"/>
                <a:ea typeface="Calibri" panose="020F0502020204030204" pitchFamily="34" charset="0"/>
                <a:cs typeface="Calibri" panose="020F0502020204030204" pitchFamily="34" charset="0"/>
              </a:rPr>
              <a:t> </a:t>
            </a:r>
            <a:r>
              <a:rPr lang="de-DE" sz="1500" b="1" kern="100" dirty="0">
                <a:effectLst/>
                <a:ea typeface="Calibri" panose="020F0502020204030204" pitchFamily="34" charset="0"/>
                <a:cs typeface="Calibri" panose="020F0502020204030204" pitchFamily="34" charset="0"/>
              </a:rPr>
              <a:t>Dilettant</a:t>
            </a:r>
            <a:r>
              <a:rPr lang="de-DE" sz="1500" kern="100" dirty="0">
                <a:effectLst/>
                <a:ea typeface="Calibri" panose="020F0502020204030204" pitchFamily="34" charset="0"/>
                <a:cs typeface="Calibri" panose="020F0502020204030204" pitchFamily="34" charset="0"/>
              </a:rPr>
              <a:t>  zur </a:t>
            </a:r>
            <a:r>
              <a:rPr lang="de-DE" sz="1500" kern="100" dirty="0" err="1">
                <a:effectLst/>
                <a:ea typeface="Calibri" panose="020F0502020204030204" pitchFamily="34" charset="0"/>
                <a:cs typeface="Calibri" panose="020F0502020204030204" pitchFamily="34" charset="0"/>
              </a:rPr>
              <a:t>ital</a:t>
            </a:r>
            <a:r>
              <a:rPr lang="de-DE" sz="1500" kern="100" dirty="0">
                <a:effectLst/>
                <a:ea typeface="Calibri" panose="020F0502020204030204" pitchFamily="34" charset="0"/>
                <a:cs typeface="Calibri" panose="020F0502020204030204" pitchFamily="34" charset="0"/>
              </a:rPr>
              <a:t> Herkunft </a:t>
            </a:r>
            <a:r>
              <a:rPr lang="de-DE" sz="1500" kern="100" dirty="0" err="1">
                <a:effectLst/>
                <a:ea typeface="Calibri" panose="020F0502020204030204" pitchFamily="34" charset="0"/>
                <a:cs typeface="Calibri" panose="020F0502020204030204" pitchFamily="34" charset="0"/>
              </a:rPr>
              <a:t>vgl</a:t>
            </a:r>
            <a:r>
              <a:rPr lang="de-DE" sz="1500" kern="100" dirty="0">
                <a:effectLst/>
                <a:ea typeface="Calibri" panose="020F0502020204030204" pitchFamily="34" charset="0"/>
                <a:cs typeface="Calibri" panose="020F0502020204030204" pitchFamily="34" charset="0"/>
              </a:rPr>
              <a:t> G-s lexikal Ermittlungen s v ‘</a:t>
            </a:r>
            <a:r>
              <a:rPr lang="de-DE" sz="1500" kern="100" dirty="0" err="1">
                <a:effectLst/>
                <a:ea typeface="Calibri" panose="020F0502020204030204" pitchFamily="34" charset="0"/>
                <a:cs typeface="Calibri" panose="020F0502020204030204" pitchFamily="34" charset="0"/>
              </a:rPr>
              <a:t>dilettante</a:t>
            </a:r>
            <a:r>
              <a:rPr lang="de-DE" sz="1500" kern="100" dirty="0">
                <a:effectLst/>
                <a:ea typeface="Calibri" panose="020F0502020204030204" pitchFamily="34" charset="0"/>
                <a:cs typeface="Calibri" panose="020F0502020204030204" pitchFamily="34" charset="0"/>
              </a:rPr>
              <a:t>’ — </a:t>
            </a:r>
          </a:p>
          <a:p>
            <a:pPr marL="0" indent="0">
              <a:lnSpc>
                <a:spcPts val="1700"/>
              </a:lnSpc>
              <a:spcAft>
                <a:spcPts val="300"/>
              </a:spcAft>
              <a:buNone/>
            </a:pPr>
            <a:r>
              <a:rPr lang="de-DE" sz="1500" kern="100" dirty="0">
                <a:effectLst/>
                <a:ea typeface="Calibri" panose="020F0502020204030204" pitchFamily="34" charset="0"/>
                <a:cs typeface="Calibri" panose="020F0502020204030204" pitchFamily="34" charset="0"/>
              </a:rPr>
              <a:t>Von </a:t>
            </a:r>
            <a:r>
              <a:rPr lang="de-DE" sz="1500" kern="100" dirty="0">
                <a:solidFill>
                  <a:schemeClr val="accent1"/>
                </a:solidFill>
                <a:effectLst/>
                <a:ea typeface="Calibri" panose="020F0502020204030204" pitchFamily="34" charset="0"/>
                <a:cs typeface="Calibri" panose="020F0502020204030204" pitchFamily="34" charset="0"/>
              </a:rPr>
              <a:t>knapp 100 Belegen mehr als die Hälfte nach 1800</a:t>
            </a:r>
            <a:r>
              <a:rPr lang="de-DE" sz="1500" kern="100" dirty="0">
                <a:effectLst/>
                <a:ea typeface="Calibri" panose="020F0502020204030204" pitchFamily="34" charset="0"/>
                <a:cs typeface="Calibri" panose="020F0502020204030204" pitchFamily="34" charset="0"/>
              </a:rPr>
              <a:t>, ein Viertel in der zusammen mit Schiller (u </a:t>
            </a:r>
            <a:r>
              <a:rPr lang="de-DE" sz="1500" kern="100" dirty="0" err="1">
                <a:effectLst/>
                <a:ea typeface="Calibri" panose="020F0502020204030204" pitchFamily="34" charset="0"/>
                <a:cs typeface="Calibri" panose="020F0502020204030204" pitchFamily="34" charset="0"/>
              </a:rPr>
              <a:t>HMeyer</a:t>
            </a:r>
            <a:r>
              <a:rPr lang="de-DE" sz="1500" kern="100" dirty="0">
                <a:effectLst/>
                <a:ea typeface="Calibri" panose="020F0502020204030204" pitchFamily="34" charset="0"/>
                <a:cs typeface="Calibri" panose="020F0502020204030204" pitchFamily="34" charset="0"/>
              </a:rPr>
              <a:t>) entworfenen, aber unvollendet gebliebenen </a:t>
            </a:r>
            <a:r>
              <a:rPr lang="de-DE" sz="1500" kern="100" dirty="0">
                <a:solidFill>
                  <a:schemeClr val="accent1"/>
                </a:solidFill>
                <a:effectLst/>
                <a:ea typeface="Calibri" panose="020F0502020204030204" pitchFamily="34" charset="0"/>
                <a:cs typeface="Calibri" panose="020F0502020204030204" pitchFamily="34" charset="0"/>
              </a:rPr>
              <a:t>Arbeit üb den Dilettantismus </a:t>
            </a:r>
            <a:r>
              <a:rPr lang="de-DE" sz="1500" kern="100" dirty="0">
                <a:effectLst/>
                <a:ea typeface="Calibri" panose="020F0502020204030204" pitchFamily="34" charset="0"/>
                <a:cs typeface="Calibri" panose="020F0502020204030204" pitchFamily="34" charset="0"/>
              </a:rPr>
              <a:t>(1799), vereinzelt während der </a:t>
            </a:r>
            <a:r>
              <a:rPr lang="de-DE" sz="1500" kern="100" dirty="0" err="1">
                <a:effectLst/>
                <a:ea typeface="Calibri" panose="020F0502020204030204" pitchFamily="34" charset="0"/>
                <a:cs typeface="Calibri" panose="020F0502020204030204" pitchFamily="34" charset="0"/>
              </a:rPr>
              <a:t>ital</a:t>
            </a:r>
            <a:r>
              <a:rPr lang="de-DE" sz="1500" kern="100" dirty="0">
                <a:effectLst/>
                <a:ea typeface="Calibri" panose="020F0502020204030204" pitchFamily="34" charset="0"/>
                <a:cs typeface="Calibri" panose="020F0502020204030204" pitchFamily="34" charset="0"/>
              </a:rPr>
              <a:t> Reise, frühester Beleg 1772. G-s Bewertung wohl mitbestimmt durch den eigenen Dilettantismus in der </a:t>
            </a:r>
            <a:r>
              <a:rPr lang="de-DE" sz="1500" kern="100" dirty="0" err="1">
                <a:effectLst/>
                <a:ea typeface="Calibri" panose="020F0502020204030204" pitchFamily="34" charset="0"/>
                <a:cs typeface="Calibri" panose="020F0502020204030204" pitchFamily="34" charset="0"/>
              </a:rPr>
              <a:t>bildKunst</a:t>
            </a:r>
            <a:r>
              <a:rPr lang="de-DE" sz="1500" kern="100" dirty="0">
                <a:effectLst/>
                <a:ea typeface="Calibri" panose="020F0502020204030204" pitchFamily="34" charset="0"/>
                <a:cs typeface="Calibri" panose="020F0502020204030204" pitchFamily="34" charset="0"/>
              </a:rPr>
              <a:t> u in der </a:t>
            </a:r>
            <a:r>
              <a:rPr lang="de-DE" sz="1500" kern="100" dirty="0" err="1">
                <a:effectLst/>
                <a:ea typeface="Calibri" panose="020F0502020204030204" pitchFamily="34" charset="0"/>
                <a:cs typeface="Calibri" panose="020F0502020204030204" pitchFamily="34" charset="0"/>
              </a:rPr>
              <a:t>Natwiss</a:t>
            </a:r>
            <a:r>
              <a:rPr lang="de-DE" sz="1500" kern="100" dirty="0">
                <a:effectLst/>
                <a:ea typeface="Calibri" panose="020F0502020204030204" pitchFamily="34" charset="0"/>
                <a:cs typeface="Calibri" panose="020F0502020204030204" pitchFamily="34" charset="0"/>
              </a:rPr>
              <a:t>. </a:t>
            </a:r>
          </a:p>
          <a:p>
            <a:pPr marL="0" indent="0">
              <a:lnSpc>
                <a:spcPts val="1700"/>
              </a:lnSpc>
              <a:spcAft>
                <a:spcPts val="300"/>
              </a:spcAft>
              <a:buNone/>
            </a:pPr>
            <a:r>
              <a:rPr lang="de-DE" sz="1500" kern="100" dirty="0">
                <a:effectLst/>
                <a:ea typeface="Calibri" panose="020F0502020204030204" pitchFamily="34" charset="0"/>
                <a:cs typeface="Calibri" panose="020F0502020204030204" pitchFamily="34" charset="0"/>
              </a:rPr>
              <a:t>Positive Einschätzung </a:t>
            </a:r>
            <a:r>
              <a:rPr lang="de-DE" sz="1500" kern="100" dirty="0" err="1">
                <a:effectLst/>
                <a:ea typeface="Calibri" panose="020F0502020204030204" pitchFamily="34" charset="0"/>
                <a:cs typeface="Calibri" panose="020F0502020204030204" pitchFamily="34" charset="0"/>
              </a:rPr>
              <a:t>iS</a:t>
            </a:r>
            <a:r>
              <a:rPr lang="de-DE" sz="1500" kern="100" dirty="0">
                <a:effectLst/>
                <a:ea typeface="Calibri" panose="020F0502020204030204" pitchFamily="34" charset="0"/>
                <a:cs typeface="Calibri" panose="020F0502020204030204" pitchFamily="34" charset="0"/>
              </a:rPr>
              <a:t> des aus der Renaissance stammenden </a:t>
            </a:r>
            <a:r>
              <a:rPr lang="de-DE" sz="1500" kern="100" dirty="0">
                <a:solidFill>
                  <a:schemeClr val="accent1"/>
                </a:solidFill>
                <a:effectLst/>
                <a:ea typeface="Calibri" panose="020F0502020204030204" pitchFamily="34" charset="0"/>
                <a:cs typeface="Calibri" panose="020F0502020204030204" pitchFamily="34" charset="0"/>
              </a:rPr>
              <a:t>Leitbildes des vielseitig gebildeten Kenners u Könners</a:t>
            </a:r>
            <a:r>
              <a:rPr lang="de-DE" sz="1500" kern="100" dirty="0">
                <a:effectLst/>
                <a:ea typeface="Calibri" panose="020F0502020204030204" pitchFamily="34" charset="0"/>
                <a:cs typeface="Calibri" panose="020F0502020204030204" pitchFamily="34" charset="0"/>
              </a:rPr>
              <a:t>, negative </a:t>
            </a:r>
            <a:r>
              <a:rPr lang="de-DE" sz="1500" kern="100" dirty="0" err="1">
                <a:effectLst/>
                <a:ea typeface="Calibri" panose="020F0502020204030204" pitchFamily="34" charset="0"/>
                <a:cs typeface="Calibri" panose="020F0502020204030204" pitchFamily="34" charset="0"/>
              </a:rPr>
              <a:t>iZshg</a:t>
            </a:r>
            <a:r>
              <a:rPr lang="de-DE" sz="1500" kern="100" dirty="0">
                <a:effectLst/>
                <a:ea typeface="Calibri" panose="020F0502020204030204" pitchFamily="34" charset="0"/>
                <a:cs typeface="Calibri" panose="020F0502020204030204" pitchFamily="34" charset="0"/>
              </a:rPr>
              <a:t> des im 18. </a:t>
            </a:r>
            <a:r>
              <a:rPr lang="de-DE" sz="1500" kern="100" dirty="0" err="1">
                <a:effectLst/>
                <a:ea typeface="Calibri" panose="020F0502020204030204" pitchFamily="34" charset="0"/>
                <a:cs typeface="Calibri" panose="020F0502020204030204" pitchFamily="34" charset="0"/>
              </a:rPr>
              <a:t>Jh</a:t>
            </a:r>
            <a:r>
              <a:rPr lang="de-DE" sz="1500" kern="100" dirty="0">
                <a:effectLst/>
                <a:ea typeface="Calibri" panose="020F0502020204030204" pitchFamily="34" charset="0"/>
                <a:cs typeface="Calibri" panose="020F0502020204030204" pitchFamily="34" charset="0"/>
              </a:rPr>
              <a:t> aufbrechenden </a:t>
            </a:r>
            <a:r>
              <a:rPr lang="de-DE" sz="1500" kern="100" dirty="0">
                <a:solidFill>
                  <a:schemeClr val="accent1"/>
                </a:solidFill>
                <a:effectLst/>
                <a:ea typeface="Calibri" panose="020F0502020204030204" pitchFamily="34" charset="0"/>
                <a:cs typeface="Calibri" panose="020F0502020204030204" pitchFamily="34" charset="0"/>
              </a:rPr>
              <a:t>Konflikts zwischen Künstler u Kritiker</a:t>
            </a:r>
            <a:r>
              <a:rPr lang="de-DE" sz="1500" kern="100" dirty="0">
                <a:effectLst/>
                <a:ea typeface="Calibri" panose="020F0502020204030204" pitchFamily="34" charset="0"/>
                <a:cs typeface="Calibri" panose="020F0502020204030204" pitchFamily="34" charset="0"/>
              </a:rPr>
              <a:t>. </a:t>
            </a:r>
          </a:p>
          <a:p>
            <a:pPr marL="0" indent="0">
              <a:lnSpc>
                <a:spcPts val="1700"/>
              </a:lnSpc>
              <a:spcAft>
                <a:spcPts val="300"/>
              </a:spcAft>
              <a:buNone/>
            </a:pPr>
            <a:r>
              <a:rPr lang="de-DE" sz="1500" kern="100" dirty="0">
                <a:effectLst/>
                <a:ea typeface="Calibri" panose="020F0502020204030204" pitchFamily="34" charset="0"/>
                <a:cs typeface="Calibri" panose="020F0502020204030204" pitchFamily="34" charset="0"/>
              </a:rPr>
              <a:t>In der mit stark kultur- u </a:t>
            </a:r>
            <a:r>
              <a:rPr lang="de-DE" sz="1500" kern="100" dirty="0" err="1">
                <a:effectLst/>
                <a:ea typeface="Calibri" panose="020F0502020204030204" pitchFamily="34" charset="0"/>
                <a:cs typeface="Calibri" panose="020F0502020204030204" pitchFamily="34" charset="0"/>
              </a:rPr>
              <a:t>gesellschaftskrit</a:t>
            </a:r>
            <a:r>
              <a:rPr lang="de-DE" sz="1500" kern="100" dirty="0">
                <a:effectLst/>
                <a:ea typeface="Calibri" panose="020F0502020204030204" pitchFamily="34" charset="0"/>
                <a:cs typeface="Calibri" panose="020F0502020204030204" pitchFamily="34" charset="0"/>
              </a:rPr>
              <a:t> Tendenz geführten </a:t>
            </a:r>
            <a:r>
              <a:rPr lang="de-DE" sz="1500" kern="100" dirty="0" err="1">
                <a:effectLst/>
                <a:ea typeface="Calibri" panose="020F0502020204030204" pitchFamily="34" charset="0"/>
                <a:cs typeface="Calibri" panose="020F0502020204030204" pitchFamily="34" charset="0"/>
              </a:rPr>
              <a:t>ästhet</a:t>
            </a:r>
            <a:r>
              <a:rPr lang="de-DE" sz="1500" kern="100" dirty="0">
                <a:effectLst/>
                <a:ea typeface="Calibri" panose="020F0502020204030204" pitchFamily="34" charset="0"/>
                <a:cs typeface="Calibri" panose="020F0502020204030204" pitchFamily="34" charset="0"/>
              </a:rPr>
              <a:t> Diskussion der </a:t>
            </a:r>
            <a:r>
              <a:rPr lang="de-DE" sz="1500" kern="100" dirty="0" err="1">
                <a:effectLst/>
                <a:ea typeface="Calibri" panose="020F0502020204030204" pitchFamily="34" charset="0"/>
                <a:cs typeface="Calibri" panose="020F0502020204030204" pitchFamily="34" charset="0"/>
              </a:rPr>
              <a:t>hochklass</a:t>
            </a:r>
            <a:r>
              <a:rPr lang="de-DE" sz="1500" kern="100" dirty="0">
                <a:effectLst/>
                <a:ea typeface="Calibri" panose="020F0502020204030204" pitchFamily="34" charset="0"/>
                <a:cs typeface="Calibri" panose="020F0502020204030204" pitchFamily="34" charset="0"/>
              </a:rPr>
              <a:t> Zeit wird dem ‘wahren Künstler’ der Dilettant als der ‘Pfuscher’ gegenübergestellt. Die objektiven Gesetzen folgende Kunst fordert Ernst, ‘Wissenschaft’ u Professionalität, der Dilettant </a:t>
            </a:r>
            <a:r>
              <a:rPr lang="de-DE" sz="1500" kern="100" dirty="0" err="1">
                <a:effectLst/>
                <a:ea typeface="Calibri" panose="020F0502020204030204" pitchFamily="34" charset="0"/>
                <a:cs typeface="Calibri" panose="020F0502020204030204" pitchFamily="34" charset="0"/>
              </a:rPr>
              <a:t>läßt</a:t>
            </a:r>
            <a:r>
              <a:rPr lang="de-DE" sz="1500" kern="100" dirty="0">
                <a:effectLst/>
                <a:ea typeface="Calibri" panose="020F0502020204030204" pitchFamily="34" charset="0"/>
                <a:cs typeface="Calibri" panose="020F0502020204030204" pitchFamily="34" charset="0"/>
              </a:rPr>
              <a:t> sich von Subjektivität, Moden u Kunstwirkungen leiten. </a:t>
            </a:r>
          </a:p>
          <a:p>
            <a:pPr marL="0" indent="0">
              <a:lnSpc>
                <a:spcPts val="1700"/>
              </a:lnSpc>
              <a:spcAft>
                <a:spcPts val="300"/>
              </a:spcAft>
              <a:buNone/>
            </a:pPr>
            <a:r>
              <a:rPr lang="de-DE" sz="1500" kern="100" dirty="0">
                <a:effectLst/>
                <a:ea typeface="Calibri" panose="020F0502020204030204" pitchFamily="34" charset="0"/>
                <a:cs typeface="Calibri" panose="020F0502020204030204" pitchFamily="34" charset="0"/>
              </a:rPr>
              <a:t>Der </a:t>
            </a:r>
            <a:r>
              <a:rPr lang="de-DE" sz="1500" kern="100" dirty="0" err="1">
                <a:effectLst/>
                <a:ea typeface="Calibri" panose="020F0502020204030204" pitchFamily="34" charset="0"/>
                <a:cs typeface="Calibri" panose="020F0502020204030204" pitchFamily="34" charset="0"/>
              </a:rPr>
              <a:t>moral</a:t>
            </a:r>
            <a:r>
              <a:rPr lang="de-DE" sz="1500" kern="100" dirty="0">
                <a:effectLst/>
                <a:ea typeface="Calibri" panose="020F0502020204030204" pitchFamily="34" charset="0"/>
                <a:cs typeface="Calibri" panose="020F0502020204030204" pitchFamily="34" charset="0"/>
              </a:rPr>
              <a:t> u </a:t>
            </a:r>
            <a:r>
              <a:rPr lang="de-DE" sz="1500" kern="100" dirty="0" err="1">
                <a:effectLst/>
                <a:ea typeface="Calibri" panose="020F0502020204030204" pitchFamily="34" charset="0"/>
                <a:cs typeface="Calibri" panose="020F0502020204030204" pitchFamily="34" charset="0"/>
              </a:rPr>
              <a:t>ästhet</a:t>
            </a:r>
            <a:r>
              <a:rPr lang="de-DE" sz="1500" kern="100" dirty="0">
                <a:effectLst/>
                <a:ea typeface="Calibri" panose="020F0502020204030204" pitchFamily="34" charset="0"/>
                <a:cs typeface="Calibri" panose="020F0502020204030204" pitchFamily="34" charset="0"/>
              </a:rPr>
              <a:t> Rigorismus dieser von Schiller stark mitgeprägten Antithesen überlagert streckenweise die wohl eher von G herrührende </a:t>
            </a:r>
            <a:r>
              <a:rPr lang="de-DE" sz="1500" kern="100" dirty="0">
                <a:solidFill>
                  <a:schemeClr val="accent1"/>
                </a:solidFill>
                <a:effectLst/>
                <a:ea typeface="Calibri" panose="020F0502020204030204" pitchFamily="34" charset="0"/>
                <a:cs typeface="Calibri" panose="020F0502020204030204" pitchFamily="34" charset="0"/>
              </a:rPr>
              <a:t>Begründung des Dilettantismus in den </a:t>
            </a:r>
            <a:r>
              <a:rPr lang="de-DE" sz="1500" kern="100" dirty="0" err="1">
                <a:solidFill>
                  <a:schemeClr val="accent1"/>
                </a:solidFill>
                <a:effectLst/>
                <a:ea typeface="Calibri" panose="020F0502020204030204" pitchFamily="34" charset="0"/>
                <a:cs typeface="Calibri" panose="020F0502020204030204" pitchFamily="34" charset="0"/>
              </a:rPr>
              <a:t>natürl</a:t>
            </a:r>
            <a:r>
              <a:rPr lang="de-DE" sz="1500" kern="100" dirty="0">
                <a:solidFill>
                  <a:schemeClr val="accent1"/>
                </a:solidFill>
                <a:effectLst/>
                <a:ea typeface="Calibri" panose="020F0502020204030204" pitchFamily="34" charset="0"/>
                <a:cs typeface="Calibri" panose="020F0502020204030204" pitchFamily="34" charset="0"/>
              </a:rPr>
              <a:t> mimetisch produktiven Bedürfnissen des Menschen</a:t>
            </a:r>
            <a:r>
              <a:rPr lang="de-DE" sz="1500" kern="100" dirty="0">
                <a:effectLst/>
                <a:ea typeface="Calibri" panose="020F0502020204030204" pitchFamily="34" charset="0"/>
                <a:cs typeface="Calibri" panose="020F0502020204030204" pitchFamily="34" charset="0"/>
              </a:rPr>
              <a:t>, aus der sich dann die Anerkennung eines wenn </a:t>
            </a:r>
            <a:r>
              <a:rPr lang="de-DE" sz="1500" kern="100" dirty="0">
                <a:solidFill>
                  <a:schemeClr val="accent1"/>
                </a:solidFill>
                <a:effectLst/>
                <a:ea typeface="Calibri" panose="020F0502020204030204" pitchFamily="34" charset="0"/>
                <a:cs typeface="Calibri" panose="020F0502020204030204" pitchFamily="34" charset="0"/>
              </a:rPr>
              <a:t>auch begrenzten </a:t>
            </a:r>
            <a:r>
              <a:rPr lang="de-DE" sz="1500" kern="100" dirty="0" err="1">
                <a:solidFill>
                  <a:schemeClr val="accent1"/>
                </a:solidFill>
                <a:effectLst/>
                <a:ea typeface="Calibri" panose="020F0502020204030204" pitchFamily="34" charset="0"/>
                <a:cs typeface="Calibri" panose="020F0502020204030204" pitchFamily="34" charset="0"/>
              </a:rPr>
              <a:t>päd</a:t>
            </a:r>
            <a:r>
              <a:rPr lang="de-DE" sz="1500" kern="100" dirty="0">
                <a:solidFill>
                  <a:schemeClr val="accent1"/>
                </a:solidFill>
                <a:effectLst/>
                <a:ea typeface="Calibri" panose="020F0502020204030204" pitchFamily="34" charset="0"/>
                <a:cs typeface="Calibri" panose="020F0502020204030204" pitchFamily="34" charset="0"/>
              </a:rPr>
              <a:t> u </a:t>
            </a:r>
            <a:r>
              <a:rPr lang="de-DE" sz="1500" kern="100" dirty="0" err="1">
                <a:solidFill>
                  <a:schemeClr val="accent1"/>
                </a:solidFill>
                <a:effectLst/>
                <a:ea typeface="Calibri" panose="020F0502020204030204" pitchFamily="34" charset="0"/>
                <a:cs typeface="Calibri" panose="020F0502020204030204" pitchFamily="34" charset="0"/>
              </a:rPr>
              <a:t>gesellschaftl</a:t>
            </a:r>
            <a:r>
              <a:rPr lang="de-DE" sz="1500" kern="100" dirty="0">
                <a:solidFill>
                  <a:schemeClr val="accent1"/>
                </a:solidFill>
                <a:effectLst/>
                <a:ea typeface="Calibri" panose="020F0502020204030204" pitchFamily="34" charset="0"/>
                <a:cs typeface="Calibri" panose="020F0502020204030204" pitchFamily="34" charset="0"/>
              </a:rPr>
              <a:t> Nutzens herleiten</a:t>
            </a:r>
            <a:r>
              <a:rPr lang="de-DE" sz="1500" kern="100" dirty="0">
                <a:effectLst/>
                <a:ea typeface="Calibri" panose="020F0502020204030204" pitchFamily="34" charset="0"/>
                <a:cs typeface="Calibri" panose="020F0502020204030204" pitchFamily="34" charset="0"/>
              </a:rPr>
              <a:t> </a:t>
            </a:r>
            <a:r>
              <a:rPr lang="de-DE" sz="1500" kern="100" dirty="0" err="1">
                <a:effectLst/>
                <a:ea typeface="Calibri" panose="020F0502020204030204" pitchFamily="34" charset="0"/>
                <a:cs typeface="Calibri" panose="020F0502020204030204" pitchFamily="34" charset="0"/>
              </a:rPr>
              <a:t>läßt</a:t>
            </a:r>
            <a:r>
              <a:rPr lang="de-DE" sz="1500" kern="100" dirty="0">
                <a:effectLst/>
                <a:ea typeface="Calibri" panose="020F0502020204030204" pitchFamily="34" charset="0"/>
                <a:cs typeface="Calibri" panose="020F0502020204030204" pitchFamily="34" charset="0"/>
              </a:rPr>
              <a:t>. </a:t>
            </a:r>
            <a:endParaRPr lang="de-DE" sz="1500" dirty="0"/>
          </a:p>
          <a:p>
            <a:pPr>
              <a:lnSpc>
                <a:spcPts val="1700"/>
              </a:lnSpc>
              <a:spcAft>
                <a:spcPts val="300"/>
              </a:spcAft>
            </a:pPr>
            <a:endParaRPr lang="de-DE" sz="1400" i="1" kern="100" dirty="0">
              <a:effectLst/>
              <a:latin typeface="Georgia" panose="02040502050405020303" pitchFamily="18" charset="0"/>
              <a:ea typeface="Calibri" panose="020F0502020204030204" pitchFamily="34" charset="0"/>
              <a:cs typeface="Calibri" panose="020F0502020204030204" pitchFamily="34" charset="0"/>
            </a:endParaRPr>
          </a:p>
          <a:p>
            <a:pPr>
              <a:lnSpc>
                <a:spcPts val="1700"/>
              </a:lnSpc>
              <a:spcAft>
                <a:spcPts val="300"/>
              </a:spcAft>
            </a:pPr>
            <a:r>
              <a:rPr lang="de-DE" sz="1800" kern="100" dirty="0">
                <a:solidFill>
                  <a:srgbClr val="226622"/>
                </a:solidFill>
                <a:effectLst/>
                <a:latin typeface="Georgia" panose="02040502050405020303" pitchFamily="18" charset="0"/>
                <a:ea typeface="Calibri" panose="020F0502020204030204" pitchFamily="34" charset="0"/>
                <a:cs typeface="Calibri" panose="020F0502020204030204" pitchFamily="34" charset="0"/>
              </a:rPr>
              <a:t>Weil der D. die </a:t>
            </a:r>
            <a:r>
              <a:rPr lang="de-DE" sz="1800" kern="100" dirty="0" err="1">
                <a:solidFill>
                  <a:srgbClr val="226622"/>
                </a:solidFill>
                <a:effectLst/>
                <a:latin typeface="Georgia" panose="02040502050405020303" pitchFamily="18" charset="0"/>
                <a:ea typeface="Calibri" panose="020F0502020204030204" pitchFamily="34" charset="0"/>
                <a:cs typeface="Calibri" panose="020F0502020204030204" pitchFamily="34" charset="0"/>
              </a:rPr>
              <a:t>productive</a:t>
            </a:r>
            <a:r>
              <a:rPr lang="de-DE" sz="1800" kern="100" dirty="0">
                <a:solidFill>
                  <a:srgbClr val="226622"/>
                </a:solidFill>
                <a:effectLst/>
                <a:latin typeface="Georgia" panose="02040502050405020303" pitchFamily="18" charset="0"/>
                <a:ea typeface="Calibri" panose="020F0502020204030204" pitchFamily="34" charset="0"/>
                <a:cs typeface="Calibri" panose="020F0502020204030204" pitchFamily="34" charset="0"/>
              </a:rPr>
              <a:t> Kraft beschäftigt, so </a:t>
            </a:r>
            <a:r>
              <a:rPr lang="de-DE" sz="1800" kern="100" dirty="0" err="1">
                <a:solidFill>
                  <a:srgbClr val="226622"/>
                </a:solidFill>
                <a:effectLst/>
                <a:latin typeface="Georgia" panose="02040502050405020303" pitchFamily="18" charset="0"/>
                <a:ea typeface="Calibri" panose="020F0502020204030204" pitchFamily="34" charset="0"/>
                <a:cs typeface="Calibri" panose="020F0502020204030204" pitchFamily="34" charset="0"/>
              </a:rPr>
              <a:t>kultivirt</a:t>
            </a:r>
            <a:r>
              <a:rPr lang="de-DE" sz="1800" kern="100" dirty="0">
                <a:solidFill>
                  <a:srgbClr val="226622"/>
                </a:solidFill>
                <a:effectLst/>
                <a:latin typeface="Georgia" panose="02040502050405020303" pitchFamily="18" charset="0"/>
                <a:ea typeface="Calibri" panose="020F0502020204030204" pitchFamily="34" charset="0"/>
                <a:cs typeface="Calibri" panose="020F0502020204030204" pitchFamily="34" charset="0"/>
              </a:rPr>
              <a:t> er etwas wichtiges an dem Menschen</a:t>
            </a:r>
            <a:r>
              <a:rPr lang="de-DE" sz="1800" kern="100" dirty="0">
                <a:effectLst/>
                <a:latin typeface="Georgia" panose="02040502050405020303" pitchFamily="18" charset="0"/>
                <a:ea typeface="Calibri" panose="020F0502020204030204" pitchFamily="34" charset="0"/>
                <a:cs typeface="Calibri" panose="020F0502020204030204" pitchFamily="34" charset="0"/>
              </a:rPr>
              <a:t> </a:t>
            </a:r>
            <a:r>
              <a:rPr lang="de-DE" sz="1800" kern="100" baseline="-25000" dirty="0">
                <a:effectLst/>
                <a:latin typeface="Georgia" panose="02040502050405020303" pitchFamily="18" charset="0"/>
                <a:ea typeface="Noto Sans" panose="020B0502040504020204" pitchFamily="34"/>
                <a:cs typeface="Noto Sans" panose="020B0502040504020204" pitchFamily="34"/>
              </a:rPr>
              <a:t>WA</a:t>
            </a:r>
            <a:r>
              <a:rPr lang="de-DE" sz="1800" kern="100" dirty="0">
                <a:effectLst/>
                <a:latin typeface="Georgia" panose="02040502050405020303" pitchFamily="18" charset="0"/>
                <a:ea typeface="Calibri" panose="020F0502020204030204" pitchFamily="34" charset="0"/>
                <a:cs typeface="Calibri" panose="020F0502020204030204" pitchFamily="34" charset="0"/>
              </a:rPr>
              <a:t></a:t>
            </a:r>
            <a:r>
              <a:rPr lang="de-DE" sz="1800" kern="100" dirty="0">
                <a:effectLst/>
                <a:latin typeface="Georgia" panose="02040502050405020303" pitchFamily="18" charset="0"/>
                <a:ea typeface="Noto Sans" panose="020B0502040504020204" pitchFamily="34"/>
                <a:cs typeface="Noto Sans" panose="020B0502040504020204" pitchFamily="34"/>
              </a:rPr>
              <a:t> </a:t>
            </a:r>
            <a:r>
              <a:rPr lang="de-DE" sz="1800" kern="100" dirty="0">
                <a:solidFill>
                  <a:srgbClr val="0000CC"/>
                </a:solidFill>
                <a:effectLst/>
                <a:latin typeface="Georgia" panose="02040502050405020303" pitchFamily="18" charset="0"/>
                <a:ea typeface="Calibri" panose="020F0502020204030204" pitchFamily="34" charset="0"/>
                <a:cs typeface="Calibri" panose="020F0502020204030204" pitchFamily="34" charset="0"/>
              </a:rPr>
              <a:t>47,302,30 </a:t>
            </a:r>
            <a:r>
              <a:rPr lang="de-DE" sz="1800" kern="100" dirty="0" err="1">
                <a:solidFill>
                  <a:srgbClr val="0000CC"/>
                </a:solidFill>
                <a:effectLst/>
                <a:latin typeface="Georgia" panose="02040502050405020303" pitchFamily="18" charset="0"/>
                <a:ea typeface="Calibri" panose="020F0502020204030204" pitchFamily="34" charset="0"/>
                <a:cs typeface="Calibri" panose="020F0502020204030204" pitchFamily="34" charset="0"/>
              </a:rPr>
              <a:t>ÜbDilettantism</a:t>
            </a:r>
            <a:r>
              <a:rPr lang="de-DE" sz="1800" kern="100" dirty="0">
                <a:solidFill>
                  <a:srgbClr val="0000CC"/>
                </a:solidFill>
                <a:effectLst/>
                <a:latin typeface="Georgia" panose="02040502050405020303" pitchFamily="18" charset="0"/>
                <a:ea typeface="Calibri" panose="020F0502020204030204" pitchFamily="34" charset="0"/>
                <a:cs typeface="Calibri" panose="020F0502020204030204" pitchFamily="34" charset="0"/>
              </a:rPr>
              <a:t> Schema</a:t>
            </a:r>
            <a:r>
              <a:rPr lang="de-DE" sz="1800" kern="100" dirty="0">
                <a:effectLst/>
                <a:latin typeface="Georgia" panose="02040502050405020303" pitchFamily="18" charset="0"/>
                <a:ea typeface="Calibri" panose="020F0502020204030204" pitchFamily="34" charset="0"/>
                <a:cs typeface="Calibri" panose="020F0502020204030204" pitchFamily="34" charset="0"/>
              </a:rPr>
              <a:t>  </a:t>
            </a:r>
            <a:endParaRPr lang="de-DE" sz="1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7966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1EB37-0A67-AC95-40CA-1037570548CB}"/>
              </a:ext>
            </a:extLst>
          </p:cNvPr>
          <p:cNvSpPr>
            <a:spLocks noGrp="1"/>
          </p:cNvSpPr>
          <p:nvPr>
            <p:ph type="title"/>
          </p:nvPr>
        </p:nvSpPr>
        <p:spPr/>
        <p:txBody>
          <a:bodyPr>
            <a:normAutofit/>
          </a:bodyPr>
          <a:lstStyle/>
          <a:p>
            <a:r>
              <a:rPr lang="de-DE" sz="2800" b="1" dirty="0"/>
              <a:t>Brief vom 18. August 1772</a:t>
            </a:r>
          </a:p>
        </p:txBody>
      </p:sp>
      <p:sp>
        <p:nvSpPr>
          <p:cNvPr id="3" name="Fußzeilenplatzhalter 2">
            <a:extLst>
              <a:ext uri="{FF2B5EF4-FFF2-40B4-BE49-F238E27FC236}">
                <a16:creationId xmlns:a16="http://schemas.microsoft.com/office/drawing/2014/main" id="{9AA5BB37-63C2-E4BC-45BE-C02607D777B5}"/>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0D06B43-4CA3-B832-0FAC-3E50F7AF003C}"/>
              </a:ext>
            </a:extLst>
          </p:cNvPr>
          <p:cNvSpPr>
            <a:spLocks noGrp="1"/>
          </p:cNvSpPr>
          <p:nvPr>
            <p:ph type="sldNum" sz="quarter" idx="12"/>
          </p:nvPr>
        </p:nvSpPr>
        <p:spPr/>
        <p:txBody>
          <a:bodyPr/>
          <a:lstStyle/>
          <a:p>
            <a:fld id="{B2ADACBF-B37B-4026-855E-49B0BDFC8D12}" type="slidenum">
              <a:rPr lang="de-DE" smtClean="0"/>
              <a:t>15</a:t>
            </a:fld>
            <a:endParaRPr lang="de-DE"/>
          </a:p>
        </p:txBody>
      </p:sp>
      <p:sp>
        <p:nvSpPr>
          <p:cNvPr id="5" name="Inhaltsplatzhalter 4">
            <a:extLst>
              <a:ext uri="{FF2B5EF4-FFF2-40B4-BE49-F238E27FC236}">
                <a16:creationId xmlns:a16="http://schemas.microsoft.com/office/drawing/2014/main" id="{014F992E-5C5B-430D-D639-1D18AB86C9CD}"/>
              </a:ext>
            </a:extLst>
          </p:cNvPr>
          <p:cNvSpPr>
            <a:spLocks noGrp="1"/>
          </p:cNvSpPr>
          <p:nvPr>
            <p:ph sz="quarter" idx="1"/>
          </p:nvPr>
        </p:nvSpPr>
        <p:spPr/>
        <p:txBody>
          <a:bodyPr>
            <a:normAutofit/>
          </a:bodyPr>
          <a:lstStyle/>
          <a:p>
            <a:r>
              <a:rPr lang="de-DE" sz="1400" dirty="0">
                <a:solidFill>
                  <a:schemeClr val="accent1"/>
                </a:solidFill>
              </a:rPr>
              <a:t>Umschlag </a:t>
            </a:r>
            <a:r>
              <a:rPr lang="de-DE" sz="1400" dirty="0"/>
              <a:t>von Glückseligkeit zu Elend: gleiche Quelle; entspricht Doppelgesichtigkeit der Natur</a:t>
            </a:r>
          </a:p>
          <a:p>
            <a:r>
              <a:rPr lang="de-DE" sz="1400" dirty="0"/>
              <a:t>Wiederaufnahme der </a:t>
            </a:r>
            <a:r>
              <a:rPr lang="de-DE" sz="1400" dirty="0">
                <a:solidFill>
                  <a:schemeClr val="accent1"/>
                </a:solidFill>
              </a:rPr>
              <a:t>Paradies-</a:t>
            </a:r>
            <a:r>
              <a:rPr lang="de-DE" sz="1400" dirty="0"/>
              <a:t>Motivik; Attribute: voll, warm</a:t>
            </a:r>
          </a:p>
          <a:p>
            <a:r>
              <a:rPr lang="de-DE" sz="1400" dirty="0">
                <a:solidFill>
                  <a:schemeClr val="accent1"/>
                </a:solidFill>
              </a:rPr>
              <a:t>Satzstruktur</a:t>
            </a:r>
            <a:r>
              <a:rPr lang="de-DE" sz="1400" dirty="0"/>
              <a:t>: dreifaches „Wenn“, gefolgt von einem „Wie“</a:t>
            </a:r>
          </a:p>
          <a:p>
            <a:r>
              <a:rPr lang="de-DE" sz="1400" dirty="0"/>
              <a:t>Beginn in Überschau von oben</a:t>
            </a:r>
          </a:p>
          <a:p>
            <a:r>
              <a:rPr lang="de-DE" sz="1400" dirty="0">
                <a:solidFill>
                  <a:schemeClr val="accent1"/>
                </a:solidFill>
              </a:rPr>
              <a:t>Spiegel- und Korrespondenzverhältnisse </a:t>
            </a:r>
            <a:r>
              <a:rPr lang="de-DE" sz="1400" dirty="0"/>
              <a:t>in der Landschaft</a:t>
            </a:r>
          </a:p>
          <a:p>
            <a:r>
              <a:rPr lang="de-DE" sz="1400" dirty="0"/>
              <a:t>von der Landschaft zur belebten Natur (Tiere) zur unbelebten (Steine)</a:t>
            </a:r>
          </a:p>
          <a:p>
            <a:r>
              <a:rPr lang="de-DE" sz="1400" dirty="0"/>
              <a:t>Attribute: fruchtbar, sanft, lieb, glühend, heilig</a:t>
            </a:r>
          </a:p>
          <a:p>
            <a:r>
              <a:rPr lang="de-DE" sz="1400" dirty="0"/>
              <a:t>Übertragung nach </a:t>
            </a:r>
            <a:r>
              <a:rPr lang="de-DE" sz="1400" dirty="0">
                <a:solidFill>
                  <a:schemeClr val="accent1"/>
                </a:solidFill>
              </a:rPr>
              <a:t>innen: „allbelebend</a:t>
            </a:r>
            <a:r>
              <a:rPr lang="de-DE" sz="1400" dirty="0"/>
              <a:t>“</a:t>
            </a:r>
          </a:p>
          <a:p>
            <a:r>
              <a:rPr lang="de-DE" sz="1400" dirty="0"/>
              <a:t>Entstehung einer </a:t>
            </a:r>
            <a:r>
              <a:rPr lang="de-DE" sz="1400" dirty="0">
                <a:solidFill>
                  <a:schemeClr val="accent1"/>
                </a:solidFill>
              </a:rPr>
              <a:t>inneren Landschaft</a:t>
            </a:r>
          </a:p>
          <a:p>
            <a:r>
              <a:rPr lang="de-DE" sz="1400" dirty="0"/>
              <a:t>Aber:</a:t>
            </a:r>
            <a:r>
              <a:rPr lang="de-DE" sz="1400" dirty="0">
                <a:solidFill>
                  <a:schemeClr val="accent1"/>
                </a:solidFill>
              </a:rPr>
              <a:t> Abgrenzung des Menschen </a:t>
            </a:r>
            <a:br>
              <a:rPr lang="de-DE" sz="1400" dirty="0">
                <a:solidFill>
                  <a:schemeClr val="accent1"/>
                </a:solidFill>
              </a:rPr>
            </a:br>
            <a:r>
              <a:rPr lang="de-DE" sz="1400" dirty="0"/>
              <a:t>vom Ganzen der Natur </a:t>
            </a:r>
          </a:p>
          <a:p>
            <a:r>
              <a:rPr lang="de-DE" sz="1400" dirty="0"/>
              <a:t>Vergeblicher</a:t>
            </a:r>
            <a:r>
              <a:rPr lang="de-DE" sz="1400" dirty="0">
                <a:solidFill>
                  <a:schemeClr val="accent1"/>
                </a:solidFill>
              </a:rPr>
              <a:t> </a:t>
            </a:r>
            <a:r>
              <a:rPr lang="de-DE" sz="1400" dirty="0"/>
              <a:t>Versuch der Annäherung an Gottes</a:t>
            </a:r>
            <a:br>
              <a:rPr lang="de-DE" sz="1400" dirty="0"/>
            </a:br>
            <a:r>
              <a:rPr lang="de-DE" sz="1400" dirty="0"/>
              <a:t>Schöpfungskraft </a:t>
            </a:r>
            <a:endParaRPr lang="de-DE" sz="1400" dirty="0">
              <a:solidFill>
                <a:schemeClr val="accent1"/>
              </a:solidFill>
            </a:endParaRPr>
          </a:p>
          <a:p>
            <a:r>
              <a:rPr lang="de-DE" sz="1400" dirty="0">
                <a:solidFill>
                  <a:schemeClr val="accent1"/>
                </a:solidFill>
              </a:rPr>
              <a:t>Umschlag</a:t>
            </a:r>
            <a:r>
              <a:rPr lang="de-DE" sz="1400" dirty="0"/>
              <a:t> der inneren Landschaft zur zerstörerischen</a:t>
            </a:r>
            <a:br>
              <a:rPr lang="de-DE" sz="1400" dirty="0"/>
            </a:br>
            <a:r>
              <a:rPr lang="de-DE" sz="1400" dirty="0"/>
              <a:t>Seite der Natur; wird auch auf den Menschen bezogen</a:t>
            </a:r>
          </a:p>
          <a:p>
            <a:r>
              <a:rPr lang="de-DE" sz="1400" dirty="0"/>
              <a:t>Gekennzeichnet durch </a:t>
            </a:r>
            <a:r>
              <a:rPr lang="de-DE" sz="1400" dirty="0">
                <a:solidFill>
                  <a:schemeClr val="accent1"/>
                </a:solidFill>
              </a:rPr>
              <a:t>Inversionen</a:t>
            </a:r>
          </a:p>
          <a:p>
            <a:r>
              <a:rPr lang="de-DE" sz="1400" dirty="0">
                <a:solidFill>
                  <a:schemeClr val="accent1"/>
                </a:solidFill>
              </a:rPr>
              <a:t>Projektionscharakter beider Landschaften</a:t>
            </a:r>
          </a:p>
          <a:p>
            <a:endParaRPr lang="de-DE" sz="1400" dirty="0"/>
          </a:p>
          <a:p>
            <a:endParaRPr lang="de-DE" sz="1400" dirty="0"/>
          </a:p>
        </p:txBody>
      </p:sp>
      <p:pic>
        <p:nvPicPr>
          <p:cNvPr id="7" name="Grafik 6" descr="Ein Bild, das Entwurf, Grafik, Darstellung, Kunst enthält.&#10;&#10;Automatisch generierte Beschreibung">
            <a:extLst>
              <a:ext uri="{FF2B5EF4-FFF2-40B4-BE49-F238E27FC236}">
                <a16:creationId xmlns:a16="http://schemas.microsoft.com/office/drawing/2014/main" id="{9245393B-2FC9-B04A-F644-11F1999C89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3404175"/>
            <a:ext cx="3600734" cy="2412492"/>
          </a:xfrm>
          <a:prstGeom prst="rect">
            <a:avLst/>
          </a:prstGeom>
        </p:spPr>
      </p:pic>
      <p:sp>
        <p:nvSpPr>
          <p:cNvPr id="6" name="Textfeld 5">
            <a:extLst>
              <a:ext uri="{FF2B5EF4-FFF2-40B4-BE49-F238E27FC236}">
                <a16:creationId xmlns:a16="http://schemas.microsoft.com/office/drawing/2014/main" id="{B643031E-C4A4-D539-78EE-8C9F99CE3E69}"/>
              </a:ext>
            </a:extLst>
          </p:cNvPr>
          <p:cNvSpPr txBox="1"/>
          <p:nvPr/>
        </p:nvSpPr>
        <p:spPr>
          <a:xfrm>
            <a:off x="5724295" y="5854838"/>
            <a:ext cx="2304256" cy="400110"/>
          </a:xfrm>
          <a:prstGeom prst="rect">
            <a:avLst/>
          </a:prstGeom>
          <a:noFill/>
        </p:spPr>
        <p:txBody>
          <a:bodyPr wrap="square" rtlCol="0">
            <a:spAutoFit/>
          </a:bodyPr>
          <a:lstStyle/>
          <a:p>
            <a:r>
              <a:rPr lang="de-DE" sz="1000" dirty="0">
                <a:solidFill>
                  <a:schemeClr val="accent3"/>
                </a:solidFill>
              </a:rPr>
              <a:t>Goethe, </a:t>
            </a:r>
            <a:r>
              <a:rPr lang="de-DE" sz="1000" dirty="0" err="1">
                <a:solidFill>
                  <a:schemeClr val="accent3"/>
                </a:solidFill>
              </a:rPr>
              <a:t>Zeichung</a:t>
            </a:r>
            <a:r>
              <a:rPr lang="de-DE" sz="1000" dirty="0">
                <a:solidFill>
                  <a:schemeClr val="accent3"/>
                </a:solidFill>
              </a:rPr>
              <a:t> des Wasserfalls der Reuß (1775)</a:t>
            </a:r>
          </a:p>
        </p:txBody>
      </p:sp>
    </p:spTree>
    <p:extLst>
      <p:ext uri="{BB962C8B-B14F-4D97-AF65-F5344CB8AC3E}">
        <p14:creationId xmlns:p14="http://schemas.microsoft.com/office/powerpoint/2010/main" val="1076390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92D231-9781-87FA-2DE3-7E5B5F17A4A7}"/>
              </a:ext>
            </a:extLst>
          </p:cNvPr>
          <p:cNvSpPr>
            <a:spLocks noGrp="1"/>
          </p:cNvSpPr>
          <p:nvPr>
            <p:ph type="title"/>
          </p:nvPr>
        </p:nvSpPr>
        <p:spPr/>
        <p:txBody>
          <a:bodyPr>
            <a:noAutofit/>
          </a:bodyPr>
          <a:lstStyle/>
          <a:p>
            <a:r>
              <a:rPr lang="de-DE" sz="2800" dirty="0"/>
              <a:t>Brief vom 3. November/ </a:t>
            </a:r>
            <a:r>
              <a:rPr lang="de-DE" sz="2800" b="1" dirty="0"/>
              <a:t>12. Dezember 1772</a:t>
            </a:r>
          </a:p>
        </p:txBody>
      </p:sp>
      <p:sp>
        <p:nvSpPr>
          <p:cNvPr id="3" name="Fußzeilenplatzhalter 2">
            <a:extLst>
              <a:ext uri="{FF2B5EF4-FFF2-40B4-BE49-F238E27FC236}">
                <a16:creationId xmlns:a16="http://schemas.microsoft.com/office/drawing/2014/main" id="{E9985673-9B9B-4155-F70E-539347D4085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E424088-16E0-05B5-7A24-E666EBD243DA}"/>
              </a:ext>
            </a:extLst>
          </p:cNvPr>
          <p:cNvSpPr>
            <a:spLocks noGrp="1"/>
          </p:cNvSpPr>
          <p:nvPr>
            <p:ph type="sldNum" sz="quarter" idx="12"/>
          </p:nvPr>
        </p:nvSpPr>
        <p:spPr/>
        <p:txBody>
          <a:bodyPr/>
          <a:lstStyle/>
          <a:p>
            <a:fld id="{B2ADACBF-B37B-4026-855E-49B0BDFC8D12}" type="slidenum">
              <a:rPr lang="de-DE" smtClean="0"/>
              <a:t>16</a:t>
            </a:fld>
            <a:endParaRPr lang="de-DE"/>
          </a:p>
        </p:txBody>
      </p:sp>
      <p:sp>
        <p:nvSpPr>
          <p:cNvPr id="5" name="Inhaltsplatzhalter 4">
            <a:extLst>
              <a:ext uri="{FF2B5EF4-FFF2-40B4-BE49-F238E27FC236}">
                <a16:creationId xmlns:a16="http://schemas.microsoft.com/office/drawing/2014/main" id="{11E5AC62-19D0-9747-0CC5-01BA9B34453C}"/>
              </a:ext>
            </a:extLst>
          </p:cNvPr>
          <p:cNvSpPr>
            <a:spLocks noGrp="1"/>
          </p:cNvSpPr>
          <p:nvPr>
            <p:ph sz="quarter" idx="1"/>
          </p:nvPr>
        </p:nvSpPr>
        <p:spPr/>
        <p:txBody>
          <a:bodyPr>
            <a:normAutofit/>
          </a:bodyPr>
          <a:lstStyle/>
          <a:p>
            <a:r>
              <a:rPr lang="de-DE" sz="1400" dirty="0"/>
              <a:t>Rückbezug auf die vorigen Briefe; </a:t>
            </a:r>
            <a:r>
              <a:rPr lang="de-DE" sz="1400" dirty="0">
                <a:solidFill>
                  <a:schemeClr val="accent1"/>
                </a:solidFill>
              </a:rPr>
              <a:t>fortschreitende Selbsterkenntnis</a:t>
            </a:r>
          </a:p>
          <a:p>
            <a:r>
              <a:rPr lang="de-DE" sz="1400" dirty="0"/>
              <a:t>Metaphorik des </a:t>
            </a:r>
            <a:r>
              <a:rPr lang="de-DE" sz="1400" dirty="0">
                <a:solidFill>
                  <a:schemeClr val="accent1"/>
                </a:solidFill>
              </a:rPr>
              <a:t>Fließens vs. Austrocknens</a:t>
            </a:r>
          </a:p>
          <a:p>
            <a:r>
              <a:rPr lang="de-DE" sz="1400" dirty="0"/>
              <a:t>Liebesverlust als allgemeiner Kraft- und Antriebsverlust (s. </a:t>
            </a:r>
            <a:r>
              <a:rPr lang="de-DE" sz="1400" i="1" dirty="0"/>
              <a:t>Natur</a:t>
            </a:r>
            <a:r>
              <a:rPr lang="de-DE" sz="1400" dirty="0"/>
              <a:t>-Fragment)</a:t>
            </a:r>
          </a:p>
          <a:p>
            <a:r>
              <a:rPr lang="de-DE" sz="1400" dirty="0"/>
              <a:t>Zweimaliges „Wenn“, dem kein „Dann“ folgt</a:t>
            </a:r>
          </a:p>
          <a:p>
            <a:r>
              <a:rPr lang="de-DE" sz="1400" dirty="0">
                <a:solidFill>
                  <a:schemeClr val="accent1"/>
                </a:solidFill>
              </a:rPr>
              <a:t>Bibelsprache</a:t>
            </a:r>
            <a:r>
              <a:rPr lang="de-DE" sz="1400" dirty="0"/>
              <a:t> </a:t>
            </a:r>
          </a:p>
          <a:p>
            <a:r>
              <a:rPr lang="de-DE" sz="1400" dirty="0"/>
              <a:t>Beschreibung eines gelingenden Wechselverhältnisses: beruht auf Dankbarkeit, geschieht als Geschenk</a:t>
            </a:r>
          </a:p>
          <a:p>
            <a:endParaRPr lang="de-DE" sz="1400" dirty="0"/>
          </a:p>
          <a:p>
            <a:endParaRPr lang="de-DE" sz="1400" dirty="0"/>
          </a:p>
          <a:p>
            <a:pPr>
              <a:lnSpc>
                <a:spcPts val="1700"/>
              </a:lnSpc>
            </a:pPr>
            <a:r>
              <a:rPr lang="de-DE" sz="1400" dirty="0"/>
              <a:t>Reale Flutkatastrophe: „</a:t>
            </a:r>
            <a:r>
              <a:rPr lang="de-DE" sz="1400" dirty="0">
                <a:solidFill>
                  <a:schemeClr val="accent1"/>
                </a:solidFill>
              </a:rPr>
              <a:t>fürchterliches Schauspiel</a:t>
            </a:r>
            <a:r>
              <a:rPr lang="de-DE" sz="1400" dirty="0"/>
              <a:t>“</a:t>
            </a:r>
          </a:p>
          <a:p>
            <a:pPr>
              <a:lnSpc>
                <a:spcPts val="1700"/>
              </a:lnSpc>
            </a:pPr>
            <a:r>
              <a:rPr lang="de-DE" sz="1400" dirty="0">
                <a:solidFill>
                  <a:schemeClr val="accent1"/>
                </a:solidFill>
              </a:rPr>
              <a:t>Widersprüchliche Empfindung</a:t>
            </a:r>
            <a:r>
              <a:rPr lang="de-DE" sz="1400" dirty="0"/>
              <a:t>, wonne- und qualvoll,</a:t>
            </a:r>
            <a:br>
              <a:rPr lang="de-DE" sz="1400" dirty="0"/>
            </a:br>
            <a:r>
              <a:rPr lang="de-DE" sz="1400" dirty="0"/>
              <a:t>hervorgerufen durch </a:t>
            </a:r>
            <a:br>
              <a:rPr lang="de-DE" sz="1400" dirty="0"/>
            </a:br>
            <a:r>
              <a:rPr lang="de-DE" sz="1400" dirty="0"/>
              <a:t>„</a:t>
            </a:r>
            <a:r>
              <a:rPr lang="de-DE" sz="1400" dirty="0">
                <a:solidFill>
                  <a:schemeClr val="accent1"/>
                </a:solidFill>
              </a:rPr>
              <a:t>fürchterlich herrlichem Widerschein</a:t>
            </a:r>
            <a:r>
              <a:rPr lang="de-DE" sz="1400" dirty="0"/>
              <a:t>“</a:t>
            </a:r>
          </a:p>
          <a:p>
            <a:pPr>
              <a:lnSpc>
                <a:spcPts val="1700"/>
              </a:lnSpc>
            </a:pPr>
            <a:r>
              <a:rPr lang="de-DE" sz="1400" dirty="0"/>
              <a:t>Einmaliges „wenn“-“dann“; gipfelt in</a:t>
            </a:r>
          </a:p>
          <a:p>
            <a:pPr>
              <a:lnSpc>
                <a:spcPts val="1700"/>
              </a:lnSpc>
            </a:pPr>
            <a:r>
              <a:rPr lang="de-DE" sz="1400" dirty="0"/>
              <a:t>Phantasie von der </a:t>
            </a:r>
            <a:r>
              <a:rPr lang="de-DE" sz="1400" dirty="0">
                <a:solidFill>
                  <a:schemeClr val="accent1"/>
                </a:solidFill>
              </a:rPr>
              <a:t>(lustvollen) Selbstauslöschung </a:t>
            </a:r>
            <a:br>
              <a:rPr lang="de-DE" sz="1400" dirty="0">
                <a:solidFill>
                  <a:schemeClr val="accent1"/>
                </a:solidFill>
              </a:rPr>
            </a:br>
            <a:r>
              <a:rPr lang="de-DE" sz="1400" dirty="0"/>
              <a:t>durch Vereinigung mit den Wellen </a:t>
            </a:r>
          </a:p>
          <a:p>
            <a:pPr>
              <a:lnSpc>
                <a:spcPts val="1700"/>
              </a:lnSpc>
            </a:pPr>
            <a:r>
              <a:rPr lang="de-DE" sz="1400" dirty="0"/>
              <a:t>Preis ist </a:t>
            </a:r>
            <a:r>
              <a:rPr lang="de-DE" sz="1400" dirty="0">
                <a:solidFill>
                  <a:schemeClr val="accent1"/>
                </a:solidFill>
              </a:rPr>
              <a:t>Hingabe des „Menschseins“</a:t>
            </a:r>
            <a:r>
              <a:rPr lang="de-DE" sz="1400" dirty="0"/>
              <a:t>; </a:t>
            </a:r>
            <a:br>
              <a:rPr lang="de-DE" sz="1400" dirty="0"/>
            </a:br>
            <a:r>
              <a:rPr lang="de-DE" sz="1400" dirty="0"/>
              <a:t>Gewinn: Freiheit, Schöpfungskraft, Zerstörungskraft </a:t>
            </a:r>
          </a:p>
        </p:txBody>
      </p:sp>
      <p:pic>
        <p:nvPicPr>
          <p:cNvPr id="9" name="Grafik 8" descr="Ein Bild, das Bild, Landschaft, Kunst, draußen enthält.&#10;&#10;Automatisch generierte Beschreibung">
            <a:extLst>
              <a:ext uri="{FF2B5EF4-FFF2-40B4-BE49-F238E27FC236}">
                <a16:creationId xmlns:a16="http://schemas.microsoft.com/office/drawing/2014/main" id="{030B035E-4FF8-568B-CD94-4FD3428605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3789040"/>
            <a:ext cx="3024336" cy="2150639"/>
          </a:xfrm>
          <a:prstGeom prst="rect">
            <a:avLst/>
          </a:prstGeom>
        </p:spPr>
      </p:pic>
      <p:sp>
        <p:nvSpPr>
          <p:cNvPr id="6" name="Textfeld 5">
            <a:extLst>
              <a:ext uri="{FF2B5EF4-FFF2-40B4-BE49-F238E27FC236}">
                <a16:creationId xmlns:a16="http://schemas.microsoft.com/office/drawing/2014/main" id="{7B303D22-E8F4-DB04-F795-829BC868E417}"/>
              </a:ext>
            </a:extLst>
          </p:cNvPr>
          <p:cNvSpPr txBox="1"/>
          <p:nvPr/>
        </p:nvSpPr>
        <p:spPr>
          <a:xfrm>
            <a:off x="5436096" y="5992148"/>
            <a:ext cx="3168352" cy="400110"/>
          </a:xfrm>
          <a:prstGeom prst="rect">
            <a:avLst/>
          </a:prstGeom>
          <a:noFill/>
        </p:spPr>
        <p:txBody>
          <a:bodyPr wrap="square" rtlCol="0">
            <a:spAutoFit/>
          </a:bodyPr>
          <a:lstStyle/>
          <a:p>
            <a:r>
              <a:rPr lang="de-DE" sz="1000" dirty="0">
                <a:solidFill>
                  <a:schemeClr val="accent3"/>
                </a:solidFill>
              </a:rPr>
              <a:t>Joseph </a:t>
            </a:r>
            <a:r>
              <a:rPr lang="de-DE" sz="1000" dirty="0" err="1">
                <a:solidFill>
                  <a:schemeClr val="accent3"/>
                </a:solidFill>
              </a:rPr>
              <a:t>Mallord</a:t>
            </a:r>
            <a:r>
              <a:rPr lang="de-DE" sz="1000" dirty="0">
                <a:solidFill>
                  <a:schemeClr val="accent3"/>
                </a:solidFill>
              </a:rPr>
              <a:t> William Turner: A River </a:t>
            </a:r>
            <a:br>
              <a:rPr lang="de-DE" sz="1000" dirty="0">
                <a:solidFill>
                  <a:schemeClr val="accent3"/>
                </a:solidFill>
              </a:rPr>
            </a:br>
            <a:r>
              <a:rPr lang="de-DE" sz="1000" dirty="0">
                <a:solidFill>
                  <a:schemeClr val="accent3"/>
                </a:solidFill>
              </a:rPr>
              <a:t>in Spate (1796)</a:t>
            </a:r>
          </a:p>
        </p:txBody>
      </p:sp>
    </p:spTree>
    <p:extLst>
      <p:ext uri="{BB962C8B-B14F-4D97-AF65-F5344CB8AC3E}">
        <p14:creationId xmlns:p14="http://schemas.microsoft.com/office/powerpoint/2010/main" val="552555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20A96-882F-2B4C-57B8-656F9DB787D4}"/>
              </a:ext>
            </a:extLst>
          </p:cNvPr>
          <p:cNvSpPr>
            <a:spLocks noGrp="1"/>
          </p:cNvSpPr>
          <p:nvPr>
            <p:ph type="title"/>
          </p:nvPr>
        </p:nvSpPr>
        <p:spPr/>
        <p:txBody>
          <a:bodyPr>
            <a:normAutofit/>
          </a:bodyPr>
          <a:lstStyle/>
          <a:p>
            <a:r>
              <a:rPr lang="de-DE" sz="2800" dirty="0"/>
              <a:t>Zusammenfassung</a:t>
            </a:r>
          </a:p>
        </p:txBody>
      </p:sp>
      <p:sp>
        <p:nvSpPr>
          <p:cNvPr id="3" name="Fußzeilenplatzhalter 2">
            <a:extLst>
              <a:ext uri="{FF2B5EF4-FFF2-40B4-BE49-F238E27FC236}">
                <a16:creationId xmlns:a16="http://schemas.microsoft.com/office/drawing/2014/main" id="{61946FD6-D8B3-AA1D-7B1A-90AD3BA32C7D}"/>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52469CD4-F14F-2987-C307-CD191480DFED}"/>
              </a:ext>
            </a:extLst>
          </p:cNvPr>
          <p:cNvSpPr>
            <a:spLocks noGrp="1"/>
          </p:cNvSpPr>
          <p:nvPr>
            <p:ph type="sldNum" sz="quarter" idx="12"/>
          </p:nvPr>
        </p:nvSpPr>
        <p:spPr/>
        <p:txBody>
          <a:bodyPr/>
          <a:lstStyle/>
          <a:p>
            <a:fld id="{B2ADACBF-B37B-4026-855E-49B0BDFC8D12}" type="slidenum">
              <a:rPr lang="de-DE" smtClean="0"/>
              <a:t>17</a:t>
            </a:fld>
            <a:endParaRPr lang="de-DE"/>
          </a:p>
        </p:txBody>
      </p:sp>
      <p:sp>
        <p:nvSpPr>
          <p:cNvPr id="5" name="Inhaltsplatzhalter 4">
            <a:extLst>
              <a:ext uri="{FF2B5EF4-FFF2-40B4-BE49-F238E27FC236}">
                <a16:creationId xmlns:a16="http://schemas.microsoft.com/office/drawing/2014/main" id="{B6DC7287-0DC1-D19F-3E1D-A092891BAAB1}"/>
              </a:ext>
            </a:extLst>
          </p:cNvPr>
          <p:cNvSpPr>
            <a:spLocks noGrp="1"/>
          </p:cNvSpPr>
          <p:nvPr>
            <p:ph sz="quarter" idx="1"/>
          </p:nvPr>
        </p:nvSpPr>
        <p:spPr>
          <a:xfrm>
            <a:off x="301752" y="1844824"/>
            <a:ext cx="8503920" cy="4566024"/>
          </a:xfrm>
        </p:spPr>
        <p:txBody>
          <a:bodyPr>
            <a:normAutofit/>
          </a:bodyPr>
          <a:lstStyle/>
          <a:p>
            <a:pPr>
              <a:lnSpc>
                <a:spcPts val="1700"/>
              </a:lnSpc>
              <a:spcAft>
                <a:spcPts val="300"/>
              </a:spcAft>
            </a:pPr>
            <a:r>
              <a:rPr lang="de-DE" sz="1400" kern="100" dirty="0">
                <a:effectLst/>
                <a:ea typeface="Aptos" panose="020B0004020202020204" pitchFamily="34" charset="0"/>
                <a:cs typeface="Times New Roman" panose="02020603050405020304" pitchFamily="18" charset="0"/>
              </a:rPr>
              <a:t>Natur ist keine </a:t>
            </a:r>
            <a:r>
              <a:rPr lang="de-DE" sz="1400" kern="100" dirty="0">
                <a:solidFill>
                  <a:schemeClr val="accent1"/>
                </a:solidFill>
                <a:effectLst/>
                <a:ea typeface="Aptos" panose="020B0004020202020204" pitchFamily="34" charset="0"/>
                <a:cs typeface="Times New Roman" panose="02020603050405020304" pitchFamily="18" charset="0"/>
              </a:rPr>
              <a:t>moralische Kategorie </a:t>
            </a:r>
            <a:r>
              <a:rPr lang="de-DE" sz="1400" kern="100" dirty="0">
                <a:effectLst/>
                <a:ea typeface="Aptos" panose="020B0004020202020204" pitchFamily="34" charset="0"/>
                <a:cs typeface="Times New Roman" panose="02020603050405020304" pitchFamily="18" charset="0"/>
              </a:rPr>
              <a:t>mehr, verkörpert nicht mehr die </a:t>
            </a:r>
            <a:r>
              <a:rPr lang="de-DE" sz="1400" kern="100" dirty="0">
                <a:solidFill>
                  <a:schemeClr val="accent1"/>
                </a:solidFill>
                <a:effectLst/>
                <a:ea typeface="Aptos" panose="020B0004020202020204" pitchFamily="34" charset="0"/>
                <a:cs typeface="Times New Roman" panose="02020603050405020304" pitchFamily="18" charset="0"/>
              </a:rPr>
              <a:t>Vernunft </a:t>
            </a:r>
            <a:r>
              <a:rPr lang="de-DE" sz="1400" kern="100" dirty="0">
                <a:effectLst/>
                <a:ea typeface="Aptos" panose="020B0004020202020204" pitchFamily="34" charset="0"/>
                <a:cs typeface="Times New Roman" panose="02020603050405020304" pitchFamily="18" charset="0"/>
              </a:rPr>
              <a:t>und die </a:t>
            </a:r>
            <a:r>
              <a:rPr lang="de-DE" sz="1400" kern="100" dirty="0">
                <a:solidFill>
                  <a:schemeClr val="accent1"/>
                </a:solidFill>
                <a:effectLst/>
                <a:ea typeface="Aptos" panose="020B0004020202020204" pitchFamily="34" charset="0"/>
                <a:cs typeface="Times New Roman" panose="02020603050405020304" pitchFamily="18" charset="0"/>
              </a:rPr>
              <a:t>Ordnung</a:t>
            </a:r>
            <a:r>
              <a:rPr lang="de-DE" sz="1400" kern="100" dirty="0">
                <a:effectLst/>
                <a:ea typeface="Aptos" panose="020B0004020202020204" pitchFamily="34" charset="0"/>
                <a:cs typeface="Times New Roman" panose="02020603050405020304" pitchFamily="18" charset="0"/>
              </a:rPr>
              <a:t> </a:t>
            </a:r>
          </a:p>
          <a:p>
            <a:pPr>
              <a:lnSpc>
                <a:spcPts val="1700"/>
              </a:lnSpc>
              <a:spcAft>
                <a:spcPts val="300"/>
              </a:spcAft>
            </a:pPr>
            <a:r>
              <a:rPr lang="de-DE" sz="1400" kern="100" dirty="0">
                <a:ea typeface="Aptos" panose="020B0004020202020204" pitchFamily="34" charset="0"/>
                <a:cs typeface="Times New Roman" panose="02020603050405020304" pitchFamily="18" charset="0"/>
              </a:rPr>
              <a:t>Natur ist auch nicht mehr empfindsam oder ästhetisch </a:t>
            </a:r>
            <a:r>
              <a:rPr lang="de-DE" sz="1400" kern="100" dirty="0" err="1">
                <a:ea typeface="Aptos" panose="020B0004020202020204" pitchFamily="34" charset="0"/>
                <a:cs typeface="Times New Roman" panose="02020603050405020304" pitchFamily="18" charset="0"/>
              </a:rPr>
              <a:t>domestizierbar</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pPr>
            <a:r>
              <a:rPr lang="de-DE" sz="1400" kern="100" dirty="0">
                <a:effectLst/>
                <a:ea typeface="Aptos" panose="020B0004020202020204" pitchFamily="34" charset="0"/>
                <a:cs typeface="Times New Roman" panose="02020603050405020304" pitchFamily="18" charset="0"/>
              </a:rPr>
              <a:t>steht jedoch </a:t>
            </a:r>
            <a:r>
              <a:rPr lang="de-DE" sz="1400" kern="100" dirty="0">
                <a:ea typeface="Aptos" panose="020B0004020202020204" pitchFamily="34" charset="0"/>
                <a:cs typeface="Times New Roman" panose="02020603050405020304" pitchFamily="18" charset="0"/>
              </a:rPr>
              <a:t>weiterhin</a:t>
            </a:r>
            <a:r>
              <a:rPr lang="de-DE" sz="1400" kern="100" dirty="0">
                <a:effectLst/>
                <a:ea typeface="Aptos" panose="020B0004020202020204" pitchFamily="34" charset="0"/>
                <a:cs typeface="Times New Roman" panose="02020603050405020304" pitchFamily="18" charset="0"/>
              </a:rPr>
              <a:t> in enger Beziehung zu Gott als Schöpfer; deshalb in erster Linie Beispiel für </a:t>
            </a:r>
            <a:r>
              <a:rPr lang="de-DE" sz="1400" kern="100" dirty="0">
                <a:solidFill>
                  <a:schemeClr val="accent1"/>
                </a:solidFill>
                <a:effectLst/>
                <a:ea typeface="Aptos" panose="020B0004020202020204" pitchFamily="34" charset="0"/>
                <a:cs typeface="Times New Roman" panose="02020603050405020304" pitchFamily="18" charset="0"/>
              </a:rPr>
              <a:t>kreative Potenz, Schöpfergewalt;</a:t>
            </a:r>
            <a:r>
              <a:rPr lang="de-DE" sz="1400" kern="100" dirty="0">
                <a:effectLst/>
                <a:ea typeface="Aptos" panose="020B0004020202020204" pitchFamily="34" charset="0"/>
                <a:cs typeface="Times New Roman" panose="02020603050405020304" pitchFamily="18" charset="0"/>
              </a:rPr>
              <a:t> auf der anderen Seite jedoch </a:t>
            </a:r>
            <a:r>
              <a:rPr lang="de-DE" sz="1400" kern="100" dirty="0">
                <a:solidFill>
                  <a:schemeClr val="accent1"/>
                </a:solidFill>
                <a:effectLst/>
                <a:ea typeface="Aptos" panose="020B0004020202020204" pitchFamily="34" charset="0"/>
                <a:cs typeface="Times New Roman" panose="02020603050405020304" pitchFamily="18" charset="0"/>
              </a:rPr>
              <a:t>destruktives Potential</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pPr>
            <a:r>
              <a:rPr lang="de-DE" sz="1400" kern="100" dirty="0">
                <a:effectLst/>
                <a:ea typeface="Aptos" panose="020B0004020202020204" pitchFamily="34" charset="0"/>
                <a:cs typeface="Times New Roman" panose="02020603050405020304" pitchFamily="18" charset="0"/>
              </a:rPr>
              <a:t>wird verstanden als </a:t>
            </a:r>
            <a:r>
              <a:rPr lang="de-DE" sz="1400" kern="100" dirty="0">
                <a:solidFill>
                  <a:schemeClr val="accent1"/>
                </a:solidFill>
                <a:effectLst/>
                <a:ea typeface="Aptos" panose="020B0004020202020204" pitchFamily="34" charset="0"/>
                <a:cs typeface="Times New Roman" panose="02020603050405020304" pitchFamily="18" charset="0"/>
              </a:rPr>
              <a:t>lebensweltliches Ideal</a:t>
            </a:r>
            <a:r>
              <a:rPr lang="de-DE" sz="1400" kern="100" dirty="0">
                <a:effectLst/>
                <a:ea typeface="Aptos" panose="020B0004020202020204" pitchFamily="34" charset="0"/>
                <a:cs typeface="Times New Roman" panose="02020603050405020304" pitchFamily="18" charset="0"/>
              </a:rPr>
              <a:t>: Ziel ist ein Sein, das in gleicher Weise immer schöpferisch, dynamisch und kraftvoll erfüllt ist wie das des Schöpfers der Natur; deshalb: </a:t>
            </a:r>
            <a:r>
              <a:rPr lang="de-DE" sz="1400" kern="100" dirty="0">
                <a:solidFill>
                  <a:schemeClr val="accent1"/>
                </a:solidFill>
                <a:effectLst/>
                <a:ea typeface="Aptos" panose="020B0004020202020204" pitchFamily="34" charset="0"/>
                <a:cs typeface="Times New Roman" panose="02020603050405020304" pitchFamily="18" charset="0"/>
              </a:rPr>
              <a:t>ideales Künstlertum!</a:t>
            </a:r>
          </a:p>
          <a:p>
            <a:pPr>
              <a:lnSpc>
                <a:spcPts val="1700"/>
              </a:lnSpc>
              <a:spcAft>
                <a:spcPts val="300"/>
              </a:spcAft>
            </a:pPr>
            <a:r>
              <a:rPr lang="de-DE" sz="1400" kern="100" dirty="0">
                <a:effectLst/>
                <a:ea typeface="Aptos" panose="020B0004020202020204" pitchFamily="34" charset="0"/>
                <a:cs typeface="Times New Roman" panose="02020603050405020304" pitchFamily="18" charset="0"/>
              </a:rPr>
              <a:t>nur über die </a:t>
            </a:r>
            <a:r>
              <a:rPr lang="de-DE" sz="1400" kern="100" dirty="0">
                <a:solidFill>
                  <a:schemeClr val="accent1"/>
                </a:solidFill>
                <a:effectLst/>
                <a:ea typeface="Aptos" panose="020B0004020202020204" pitchFamily="34" charset="0"/>
                <a:cs typeface="Times New Roman" panose="02020603050405020304" pitchFamily="18" charset="0"/>
              </a:rPr>
              <a:t>Empfindung zugänglich</a:t>
            </a:r>
            <a:r>
              <a:rPr lang="de-DE" sz="1400" kern="100" dirty="0">
                <a:effectLst/>
                <a:ea typeface="Aptos" panose="020B0004020202020204" pitchFamily="34" charset="0"/>
                <a:cs typeface="Times New Roman" panose="02020603050405020304" pitchFamily="18" charset="0"/>
              </a:rPr>
              <a:t>, nicht über den Verstand: Natur ist nicht rationalistisch </a:t>
            </a:r>
            <a:r>
              <a:rPr lang="de-DE" sz="1400" kern="100" dirty="0">
                <a:ea typeface="Aptos" panose="020B0004020202020204" pitchFamily="34" charset="0"/>
                <a:cs typeface="Times New Roman" panose="02020603050405020304" pitchFamily="18" charset="0"/>
              </a:rPr>
              <a:t>in ihrer Ganzheit erfassbar </a:t>
            </a:r>
            <a:r>
              <a:rPr lang="de-DE" sz="1400" kern="100" dirty="0">
                <a:effectLst/>
                <a:ea typeface="Aptos" panose="020B0004020202020204" pitchFamily="34" charset="0"/>
                <a:cs typeface="Times New Roman" panose="02020603050405020304" pitchFamily="18" charset="0"/>
              </a:rPr>
              <a:t>(Unsagbarkeitstopos), aber erfahrbar als Erlebnisraum durch </a:t>
            </a:r>
            <a:r>
              <a:rPr lang="de-DE" sz="1400" kern="100" dirty="0">
                <a:solidFill>
                  <a:schemeClr val="accent1"/>
                </a:solidFill>
                <a:effectLst/>
                <a:ea typeface="Aptos" panose="020B0004020202020204" pitchFamily="34" charset="0"/>
                <a:cs typeface="Times New Roman" panose="02020603050405020304" pitchFamily="18" charset="0"/>
              </a:rPr>
              <a:t>Verinnerlichung, Identifikation, </a:t>
            </a:r>
            <a:r>
              <a:rPr lang="de-DE" sz="1400" kern="100" dirty="0">
                <a:effectLst/>
                <a:ea typeface="Aptos" panose="020B0004020202020204" pitchFamily="34" charset="0"/>
                <a:cs typeface="Times New Roman" panose="02020603050405020304" pitchFamily="18" charset="0"/>
              </a:rPr>
              <a:t>Angleichung der Natur an die jeweilige Stimmung (</a:t>
            </a:r>
            <a:r>
              <a:rPr lang="de-DE" sz="1400" kern="100" dirty="0">
                <a:solidFill>
                  <a:schemeClr val="accent1"/>
                </a:solidFill>
                <a:effectLst/>
                <a:ea typeface="Aptos" panose="020B0004020202020204" pitchFamily="34" charset="0"/>
                <a:cs typeface="Times New Roman" panose="02020603050405020304" pitchFamily="18" charset="0"/>
              </a:rPr>
              <a:t>Projektionssymbolik</a:t>
            </a:r>
            <a:r>
              <a:rPr lang="de-DE" sz="1400" kern="100" dirty="0">
                <a:effectLst/>
                <a:ea typeface="Aptos" panose="020B0004020202020204" pitchFamily="34" charset="0"/>
                <a:cs typeface="Times New Roman" panose="02020603050405020304" pitchFamily="18" charset="0"/>
              </a:rPr>
              <a:t>)</a:t>
            </a:r>
          </a:p>
          <a:p>
            <a:pPr>
              <a:lnSpc>
                <a:spcPts val="1700"/>
              </a:lnSpc>
              <a:spcAft>
                <a:spcPts val="300"/>
              </a:spcAft>
            </a:pPr>
            <a:r>
              <a:rPr lang="de-DE" sz="1400" kern="100" dirty="0">
                <a:effectLst/>
                <a:ea typeface="Aptos" panose="020B0004020202020204" pitchFamily="34" charset="0"/>
                <a:cs typeface="Times New Roman" panose="02020603050405020304" pitchFamily="18" charset="0"/>
              </a:rPr>
              <a:t>Problem: </a:t>
            </a:r>
            <a:r>
              <a:rPr lang="de-DE" sz="1400" kern="100" dirty="0">
                <a:solidFill>
                  <a:schemeClr val="accent1"/>
                </a:solidFill>
                <a:effectLst/>
                <a:ea typeface="Aptos" panose="020B0004020202020204" pitchFamily="34" charset="0"/>
                <a:cs typeface="Times New Roman" panose="02020603050405020304" pitchFamily="18" charset="0"/>
              </a:rPr>
              <a:t>Unstetigkeit der Emotion;</a:t>
            </a:r>
            <a:r>
              <a:rPr lang="de-DE" sz="1400" kern="100" dirty="0">
                <a:effectLst/>
                <a:ea typeface="Aptos" panose="020B0004020202020204" pitchFamily="34" charset="0"/>
                <a:cs typeface="Times New Roman" panose="02020603050405020304" pitchFamily="18" charset="0"/>
              </a:rPr>
              <a:t> labiles seelisches Gleichgewicht, Abhängigkeit von äußeren Einflüssen führt zu starken Stimmungsschwankungen, die jeweils das Naturempfinden in Mitleidenschaft ziehen; </a:t>
            </a:r>
            <a:r>
              <a:rPr lang="de-DE" sz="1400" kern="100" dirty="0">
                <a:solidFill>
                  <a:schemeClr val="accent1"/>
                </a:solidFill>
                <a:effectLst/>
                <a:ea typeface="Aptos" panose="020B0004020202020204" pitchFamily="34" charset="0"/>
                <a:cs typeface="Times New Roman" panose="02020603050405020304" pitchFamily="18" charset="0"/>
              </a:rPr>
              <a:t>Umschlagsmuster </a:t>
            </a:r>
            <a:r>
              <a:rPr lang="de-DE" sz="1400" kern="100" dirty="0">
                <a:effectLst/>
                <a:ea typeface="Aptos" panose="020B0004020202020204" pitchFamily="34" charset="0"/>
                <a:cs typeface="Times New Roman" panose="02020603050405020304" pitchFamily="18" charset="0"/>
              </a:rPr>
              <a:t>von Extremen</a:t>
            </a:r>
          </a:p>
          <a:p>
            <a:pPr>
              <a:lnSpc>
                <a:spcPts val="1700"/>
              </a:lnSpc>
              <a:spcAft>
                <a:spcPts val="300"/>
              </a:spcAft>
            </a:pPr>
            <a:r>
              <a:rPr lang="de-DE" sz="1400" kern="100" dirty="0">
                <a:ea typeface="Aptos" panose="020B0004020202020204" pitchFamily="34" charset="0"/>
                <a:cs typeface="Times New Roman" panose="02020603050405020304" pitchFamily="18" charset="0"/>
              </a:rPr>
              <a:t>Problem: mangelndes </a:t>
            </a:r>
            <a:r>
              <a:rPr lang="de-DE" sz="1400" kern="100" dirty="0">
                <a:solidFill>
                  <a:schemeClr val="accent1"/>
                </a:solidFill>
                <a:ea typeface="Aptos" panose="020B0004020202020204" pitchFamily="34" charset="0"/>
                <a:cs typeface="Times New Roman" panose="02020603050405020304" pitchFamily="18" charset="0"/>
              </a:rPr>
              <a:t>Gestaltungsvermögen</a:t>
            </a:r>
            <a:r>
              <a:rPr lang="de-DE" sz="1400" kern="100" dirty="0">
                <a:ea typeface="Aptos" panose="020B0004020202020204" pitchFamily="34" charset="0"/>
                <a:cs typeface="Times New Roman" panose="02020603050405020304" pitchFamily="18" charset="0"/>
              </a:rPr>
              <a:t>, „Dilettantismus“</a:t>
            </a:r>
            <a:endParaRPr lang="de-DE" sz="1400" kern="100" dirty="0">
              <a:effectLst/>
              <a:ea typeface="Aptos" panose="020B0004020202020204" pitchFamily="34" charset="0"/>
              <a:cs typeface="Times New Roman" panose="02020603050405020304" pitchFamily="18" charset="0"/>
            </a:endParaRPr>
          </a:p>
          <a:p>
            <a:pPr>
              <a:lnSpc>
                <a:spcPts val="1700"/>
              </a:lnSpc>
              <a:spcAft>
                <a:spcPts val="300"/>
              </a:spcAft>
            </a:pPr>
            <a:r>
              <a:rPr lang="de-DE" sz="1400" dirty="0"/>
              <a:t>Problem: Nicht-Thematisierung der </a:t>
            </a:r>
            <a:r>
              <a:rPr lang="de-DE" sz="1400" dirty="0">
                <a:solidFill>
                  <a:schemeClr val="accent1"/>
                </a:solidFill>
              </a:rPr>
              <a:t>eigenen Natürlichkeit (Sinnlichkeit)</a:t>
            </a:r>
          </a:p>
        </p:txBody>
      </p:sp>
    </p:spTree>
    <p:extLst>
      <p:ext uri="{BB962C8B-B14F-4D97-AF65-F5344CB8AC3E}">
        <p14:creationId xmlns:p14="http://schemas.microsoft.com/office/powerpoint/2010/main" val="2570781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2F462A-BC5E-479F-523F-B30BF3D22110}"/>
              </a:ext>
            </a:extLst>
          </p:cNvPr>
          <p:cNvSpPr>
            <a:spLocks noGrp="1"/>
          </p:cNvSpPr>
          <p:nvPr>
            <p:ph type="title"/>
          </p:nvPr>
        </p:nvSpPr>
        <p:spPr/>
        <p:txBody>
          <a:bodyPr>
            <a:normAutofit/>
          </a:bodyPr>
          <a:lstStyle/>
          <a:p>
            <a:r>
              <a:rPr lang="de-DE" sz="2400" dirty="0"/>
              <a:t>Aktualisierung: „</a:t>
            </a:r>
            <a:r>
              <a:rPr lang="de-DE" sz="2400" dirty="0">
                <a:solidFill>
                  <a:schemeClr val="accent1"/>
                </a:solidFill>
              </a:rPr>
              <a:t>Ist Werther der erste Öko-Freak?</a:t>
            </a:r>
            <a:r>
              <a:rPr lang="de-DE" sz="2400" dirty="0"/>
              <a:t>“</a:t>
            </a:r>
          </a:p>
        </p:txBody>
      </p:sp>
      <p:sp>
        <p:nvSpPr>
          <p:cNvPr id="3" name="Fußzeilenplatzhalter 2">
            <a:extLst>
              <a:ext uri="{FF2B5EF4-FFF2-40B4-BE49-F238E27FC236}">
                <a16:creationId xmlns:a16="http://schemas.microsoft.com/office/drawing/2014/main" id="{9AFA246D-39AE-72FF-F34D-6FCCA7F315E8}"/>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19503F36-10E9-B926-14A8-561FC0650B5E}"/>
              </a:ext>
            </a:extLst>
          </p:cNvPr>
          <p:cNvSpPr>
            <a:spLocks noGrp="1"/>
          </p:cNvSpPr>
          <p:nvPr>
            <p:ph type="sldNum" sz="quarter" idx="12"/>
          </p:nvPr>
        </p:nvSpPr>
        <p:spPr/>
        <p:txBody>
          <a:bodyPr/>
          <a:lstStyle/>
          <a:p>
            <a:fld id="{B2ADACBF-B37B-4026-855E-49B0BDFC8D12}" type="slidenum">
              <a:rPr lang="de-DE" smtClean="0"/>
              <a:t>18</a:t>
            </a:fld>
            <a:endParaRPr lang="de-DE"/>
          </a:p>
        </p:txBody>
      </p:sp>
      <p:sp>
        <p:nvSpPr>
          <p:cNvPr id="5" name="Inhaltsplatzhalter 4">
            <a:extLst>
              <a:ext uri="{FF2B5EF4-FFF2-40B4-BE49-F238E27FC236}">
                <a16:creationId xmlns:a16="http://schemas.microsoft.com/office/drawing/2014/main" id="{7B6D4AC3-C22D-DDB4-A4A7-20DA39001FEB}"/>
              </a:ext>
            </a:extLst>
          </p:cNvPr>
          <p:cNvSpPr>
            <a:spLocks noGrp="1"/>
          </p:cNvSpPr>
          <p:nvPr>
            <p:ph sz="quarter" idx="1"/>
          </p:nvPr>
        </p:nvSpPr>
        <p:spPr>
          <a:xfrm>
            <a:off x="301752" y="1628800"/>
            <a:ext cx="8158680" cy="4470248"/>
          </a:xfrm>
        </p:spPr>
        <p:txBody>
          <a:bodyPr>
            <a:normAutofit/>
          </a:bodyPr>
          <a:lstStyle/>
          <a:p>
            <a:pPr marL="342900" lvl="0" indent="-342900">
              <a:lnSpc>
                <a:spcPts val="1700"/>
              </a:lnSpc>
              <a:buFont typeface="Symbol" panose="05050102010706020507" pitchFamily="18" charset="2"/>
              <a:buChar char=""/>
            </a:pPr>
            <a:r>
              <a:rPr lang="de-DE" sz="1400" kern="100" dirty="0">
                <a:effectLst/>
                <a:ea typeface="Aptos" panose="020B0004020202020204" pitchFamily="34" charset="0"/>
                <a:cs typeface="Times New Roman" panose="02020603050405020304" pitchFamily="18" charset="0"/>
              </a:rPr>
              <a:t>Unklarheit des heutigen Diskurses über Natur; dient gleichermaßen als </a:t>
            </a:r>
            <a:r>
              <a:rPr lang="de-DE" sz="1400" kern="100" dirty="0">
                <a:solidFill>
                  <a:schemeClr val="accent1"/>
                </a:solidFill>
                <a:effectLst/>
                <a:ea typeface="Aptos" panose="020B0004020202020204" pitchFamily="34" charset="0"/>
                <a:cs typeface="Times New Roman" panose="02020603050405020304" pitchFamily="18" charset="0"/>
              </a:rPr>
              <a:t>Projektionsfläche</a:t>
            </a:r>
            <a:r>
              <a:rPr lang="de-DE" sz="1400" kern="100" dirty="0">
                <a:effectLst/>
                <a:ea typeface="Aptos" panose="020B0004020202020204" pitchFamily="34" charset="0"/>
                <a:cs typeface="Times New Roman" panose="02020603050405020304" pitchFamily="18" charset="0"/>
              </a:rPr>
              <a:t>, als </a:t>
            </a:r>
            <a:r>
              <a:rPr lang="de-DE" sz="1400" kern="100" dirty="0">
                <a:solidFill>
                  <a:schemeClr val="accent1"/>
                </a:solidFill>
                <a:effectLst/>
                <a:ea typeface="Aptos" panose="020B0004020202020204" pitchFamily="34" charset="0"/>
                <a:cs typeface="Times New Roman" panose="02020603050405020304" pitchFamily="18" charset="0"/>
              </a:rPr>
              <a:t>Flucht</a:t>
            </a:r>
            <a:r>
              <a:rPr lang="de-DE" sz="1400" kern="100" dirty="0">
                <a:effectLst/>
                <a:ea typeface="Aptos" panose="020B0004020202020204" pitchFamily="34" charset="0"/>
                <a:cs typeface="Times New Roman" panose="02020603050405020304" pitchFamily="18" charset="0"/>
              </a:rPr>
              <a:t>- ebenso wie als </a:t>
            </a:r>
            <a:r>
              <a:rPr lang="de-DE" sz="1400" kern="100" dirty="0">
                <a:solidFill>
                  <a:schemeClr val="accent1"/>
                </a:solidFill>
                <a:effectLst/>
                <a:ea typeface="Aptos" panose="020B0004020202020204" pitchFamily="34" charset="0"/>
                <a:cs typeface="Times New Roman" panose="02020603050405020304" pitchFamily="18" charset="0"/>
              </a:rPr>
              <a:t>Bedrohungsszenario</a:t>
            </a:r>
            <a:r>
              <a:rPr lang="de-DE" sz="1400" kern="100" dirty="0">
                <a:effectLst/>
                <a:ea typeface="Aptos" panose="020B0004020202020204" pitchFamily="34" charset="0"/>
                <a:cs typeface="Times New Roman" panose="02020603050405020304" pitchFamily="18" charset="0"/>
              </a:rPr>
              <a:t>, als </a:t>
            </a:r>
            <a:r>
              <a:rPr lang="de-DE" sz="1400" kern="100" dirty="0">
                <a:solidFill>
                  <a:schemeClr val="accent1"/>
                </a:solidFill>
                <a:effectLst/>
                <a:ea typeface="Aptos" panose="020B0004020202020204" pitchFamily="34" charset="0"/>
                <a:cs typeface="Times New Roman" panose="02020603050405020304" pitchFamily="18" charset="0"/>
              </a:rPr>
              <a:t>Ausbeutungs</a:t>
            </a:r>
            <a:r>
              <a:rPr lang="de-DE" sz="1400" kern="100" dirty="0">
                <a:effectLst/>
                <a:ea typeface="Aptos" panose="020B0004020202020204" pitchFamily="34" charset="0"/>
                <a:cs typeface="Times New Roman" panose="02020603050405020304" pitchFamily="18" charset="0"/>
              </a:rPr>
              <a:t>- und </a:t>
            </a:r>
            <a:r>
              <a:rPr lang="de-DE" sz="1400" kern="100" dirty="0">
                <a:solidFill>
                  <a:schemeClr val="accent1"/>
                </a:solidFill>
                <a:effectLst/>
                <a:ea typeface="Aptos" panose="020B0004020202020204" pitchFamily="34" charset="0"/>
                <a:cs typeface="Times New Roman" panose="02020603050405020304" pitchFamily="18" charset="0"/>
              </a:rPr>
              <a:t>Eroberungsraum</a:t>
            </a:r>
          </a:p>
          <a:p>
            <a:pPr marL="342900" lvl="0" indent="-342900">
              <a:lnSpc>
                <a:spcPts val="1700"/>
              </a:lnSpc>
              <a:buFont typeface="Symbol" panose="05050102010706020507" pitchFamily="18" charset="2"/>
              <a:buChar char=""/>
            </a:pPr>
            <a:r>
              <a:rPr lang="de-DE" sz="1400" kern="100" dirty="0">
                <a:effectLst/>
                <a:ea typeface="Aptos" panose="020B0004020202020204" pitchFamily="34" charset="0"/>
                <a:cs typeface="Times New Roman" panose="02020603050405020304" pitchFamily="18" charset="0"/>
              </a:rPr>
              <a:t>bedrohlicher Charakter der (globalen) Natur wird zunehmend wieder erfahren; </a:t>
            </a:r>
            <a:br>
              <a:rPr lang="de-DE" sz="1400" kern="100" dirty="0">
                <a:effectLst/>
                <a:ea typeface="Aptos" panose="020B0004020202020204" pitchFamily="34" charset="0"/>
                <a:cs typeface="Times New Roman" panose="02020603050405020304" pitchFamily="18" charset="0"/>
              </a:rPr>
            </a:br>
            <a:r>
              <a:rPr lang="de-DE" sz="1400" kern="100" dirty="0">
                <a:solidFill>
                  <a:schemeClr val="accent1"/>
                </a:solidFill>
                <a:effectLst/>
                <a:ea typeface="Aptos" panose="020B0004020202020204" pitchFamily="34" charset="0"/>
                <a:cs typeface="Times New Roman" panose="02020603050405020304" pitchFamily="18" charset="0"/>
              </a:rPr>
              <a:t>Ende der Utopie von der absoluten technischen Beherrschbarkeit </a:t>
            </a:r>
            <a:r>
              <a:rPr lang="de-DE" sz="1400" kern="100" dirty="0">
                <a:effectLst/>
                <a:ea typeface="Aptos" panose="020B0004020202020204" pitchFamily="34" charset="0"/>
                <a:cs typeface="Times New Roman" panose="02020603050405020304" pitchFamily="18" charset="0"/>
              </a:rPr>
              <a:t>der Natur durch den Menschen </a:t>
            </a:r>
          </a:p>
          <a:p>
            <a:pPr marL="342900" lvl="0" indent="-342900">
              <a:lnSpc>
                <a:spcPts val="1700"/>
              </a:lnSpc>
              <a:buFont typeface="Symbol" panose="05050102010706020507" pitchFamily="18" charset="2"/>
              <a:buChar char=""/>
            </a:pPr>
            <a:r>
              <a:rPr lang="de-DE" sz="1400" kern="100" dirty="0">
                <a:solidFill>
                  <a:schemeClr val="accent1"/>
                </a:solidFill>
                <a:effectLst/>
                <a:ea typeface="Aptos" panose="020B0004020202020204" pitchFamily="34" charset="0"/>
                <a:cs typeface="Times New Roman" panose="02020603050405020304" pitchFamily="18" charset="0"/>
              </a:rPr>
              <a:t>Wiederentdeckung der (landschaftlichen) Natur</a:t>
            </a:r>
            <a:r>
              <a:rPr lang="de-DE" sz="1400" kern="100" dirty="0">
                <a:effectLst/>
                <a:ea typeface="Aptos" panose="020B0004020202020204" pitchFamily="34" charset="0"/>
                <a:cs typeface="Times New Roman" panose="02020603050405020304" pitchFamily="18" charset="0"/>
              </a:rPr>
              <a:t> als heilsamer Erlebnis- und Erfahrungsraum (Waldbaden, Wanderangebote) vs. Realität von zunehmend völlig naturentfremdeten Stadtleben</a:t>
            </a:r>
          </a:p>
          <a:p>
            <a:pPr marL="342900" lvl="0" indent="-342900">
              <a:lnSpc>
                <a:spcPts val="1700"/>
              </a:lnSpc>
              <a:buFont typeface="Symbol" panose="05050102010706020507" pitchFamily="18" charset="2"/>
              <a:buChar char=""/>
            </a:pPr>
            <a:r>
              <a:rPr lang="de-DE" sz="1400" kern="100" dirty="0">
                <a:ea typeface="Aptos" panose="020B0004020202020204" pitchFamily="34" charset="0"/>
                <a:cs typeface="Times New Roman" panose="02020603050405020304" pitchFamily="18" charset="0"/>
              </a:rPr>
              <a:t>Blick auf die </a:t>
            </a:r>
            <a:r>
              <a:rPr lang="de-DE" sz="1400" kern="100" dirty="0">
                <a:solidFill>
                  <a:schemeClr val="accent1"/>
                </a:solidFill>
                <a:ea typeface="Aptos" panose="020B0004020202020204" pitchFamily="34" charset="0"/>
                <a:cs typeface="Times New Roman" panose="02020603050405020304" pitchFamily="18" charset="0"/>
              </a:rPr>
              <a:t>Menschen-Natur </a:t>
            </a:r>
            <a:r>
              <a:rPr lang="de-DE" sz="1400" kern="100" dirty="0">
                <a:ea typeface="Aptos" panose="020B0004020202020204" pitchFamily="34" charset="0"/>
                <a:cs typeface="Times New Roman" panose="02020603050405020304" pitchFamily="18" charset="0"/>
              </a:rPr>
              <a:t>ändert sich durch neue Forschungsergebnisse ständig; </a:t>
            </a:r>
            <a:br>
              <a:rPr lang="de-DE" sz="1400" kern="100" dirty="0">
                <a:ea typeface="Aptos" panose="020B0004020202020204" pitchFamily="34" charset="0"/>
                <a:cs typeface="Times New Roman" panose="02020603050405020304" pitchFamily="18" charset="0"/>
              </a:rPr>
            </a:br>
            <a:r>
              <a:rPr lang="de-DE" sz="1400" kern="100" dirty="0">
                <a:ea typeface="Aptos" panose="020B0004020202020204" pitchFamily="34" charset="0"/>
                <a:cs typeface="Times New Roman" panose="02020603050405020304" pitchFamily="18" charset="0"/>
              </a:rPr>
              <a:t>neue Akzentuierung durch Fortschritte in der KI-Forschung und –Anwendung</a:t>
            </a:r>
          </a:p>
          <a:p>
            <a:pPr marL="342900" lvl="0" indent="-342900">
              <a:lnSpc>
                <a:spcPts val="1700"/>
              </a:lnSpc>
              <a:buFont typeface="Symbol" panose="05050102010706020507" pitchFamily="18" charset="2"/>
              <a:buChar char=""/>
            </a:pPr>
            <a:endParaRPr lang="de-DE" sz="1400" kern="100" dirty="0">
              <a:ea typeface="Aptos" panose="020B0004020202020204" pitchFamily="34" charset="0"/>
              <a:cs typeface="Times New Roman" panose="02020603050405020304" pitchFamily="18" charset="0"/>
            </a:endParaRPr>
          </a:p>
          <a:p>
            <a:pPr lvl="0">
              <a:lnSpc>
                <a:spcPts val="1700"/>
              </a:lnSpc>
              <a:buFont typeface="Wingdings" panose="05000000000000000000" pitchFamily="2" charset="2"/>
              <a:buChar char="v"/>
            </a:pPr>
            <a:r>
              <a:rPr lang="de-DE" sz="1400" i="1" kern="100" dirty="0">
                <a:effectLst/>
                <a:ea typeface="Aptos" panose="020B0004020202020204" pitchFamily="34" charset="0"/>
                <a:cs typeface="Times New Roman" panose="02020603050405020304" pitchFamily="18" charset="0"/>
              </a:rPr>
              <a:t>Gefahren jeglicher Art projektiver Naturerfahrung! Anerkennung der Eigengesetzlichkeit </a:t>
            </a:r>
            <a:br>
              <a:rPr lang="de-DE" sz="1400" i="1" kern="100" dirty="0">
                <a:effectLst/>
                <a:ea typeface="Aptos" panose="020B0004020202020204" pitchFamily="34" charset="0"/>
                <a:cs typeface="Times New Roman" panose="02020603050405020304" pitchFamily="18" charset="0"/>
              </a:rPr>
            </a:br>
            <a:r>
              <a:rPr lang="de-DE" sz="1400" i="1" kern="100" dirty="0">
                <a:effectLst/>
                <a:ea typeface="Aptos" panose="020B0004020202020204" pitchFamily="34" charset="0"/>
                <a:cs typeface="Times New Roman" panose="02020603050405020304" pitchFamily="18" charset="0"/>
              </a:rPr>
              <a:t>(und Unbeherrschbarkeit?) der Natur als Naturgewalt</a:t>
            </a:r>
          </a:p>
          <a:p>
            <a:pPr lvl="0">
              <a:lnSpc>
                <a:spcPts val="1700"/>
              </a:lnSpc>
              <a:buFont typeface="Wingdings" panose="05000000000000000000" pitchFamily="2" charset="2"/>
              <a:buChar char="v"/>
            </a:pPr>
            <a:r>
              <a:rPr lang="de-DE" sz="1400" i="1" kern="100" dirty="0">
                <a:effectLst/>
                <a:ea typeface="Aptos" panose="020B0004020202020204" pitchFamily="34" charset="0"/>
                <a:cs typeface="Times New Roman" panose="02020603050405020304" pitchFamily="18" charset="0"/>
              </a:rPr>
              <a:t>Gefahr vereinseitigender </a:t>
            </a:r>
            <a:r>
              <a:rPr lang="de-DE" sz="1400" i="1" kern="100" dirty="0">
                <a:ea typeface="Aptos" panose="020B0004020202020204" pitchFamily="34" charset="0"/>
                <a:cs typeface="Times New Roman" panose="02020603050405020304" pitchFamily="18" charset="0"/>
              </a:rPr>
              <a:t>Zugänge zur Natur! (nur Gefühl, nur Verstand, nur Sinnlichkeit)</a:t>
            </a:r>
          </a:p>
          <a:p>
            <a:pPr lvl="0">
              <a:lnSpc>
                <a:spcPts val="1700"/>
              </a:lnSpc>
              <a:buFont typeface="Wingdings" panose="05000000000000000000" pitchFamily="2" charset="2"/>
              <a:buChar char="v"/>
            </a:pPr>
            <a:r>
              <a:rPr lang="de-DE" sz="1400" i="1" kern="100" dirty="0">
                <a:ea typeface="Aptos" panose="020B0004020202020204" pitchFamily="34" charset="0"/>
                <a:cs typeface="Times New Roman" panose="02020603050405020304" pitchFamily="18" charset="0"/>
              </a:rPr>
              <a:t>heilsame Erfahrung gelingender Wechselwirkung und individueller Gestaltung </a:t>
            </a:r>
            <a:br>
              <a:rPr lang="de-DE" sz="1400" i="1" kern="100" dirty="0">
                <a:ea typeface="Aptos" panose="020B0004020202020204" pitchFamily="34" charset="0"/>
                <a:cs typeface="Times New Roman" panose="02020603050405020304" pitchFamily="18" charset="0"/>
              </a:rPr>
            </a:br>
            <a:r>
              <a:rPr lang="de-DE" sz="1400" i="1" kern="100" dirty="0">
                <a:ea typeface="Aptos" panose="020B0004020202020204" pitchFamily="34" charset="0"/>
                <a:cs typeface="Times New Roman" panose="02020603050405020304" pitchFamily="18" charset="0"/>
              </a:rPr>
              <a:t>von Naturverhältnissen</a:t>
            </a:r>
          </a:p>
          <a:p>
            <a:pPr lvl="0">
              <a:lnSpc>
                <a:spcPts val="1700"/>
              </a:lnSpc>
              <a:buFont typeface="Wingdings" panose="05000000000000000000" pitchFamily="2" charset="2"/>
              <a:buChar char="v"/>
            </a:pPr>
            <a:r>
              <a:rPr lang="de-DE" sz="1400" i="1" kern="100" dirty="0">
                <a:ea typeface="Aptos" panose="020B0004020202020204" pitchFamily="34" charset="0"/>
                <a:cs typeface="Times New Roman" panose="02020603050405020304" pitchFamily="18" charset="0"/>
              </a:rPr>
              <a:t>Aufmerksamkeit für die Vielfalt von lebendigen Organismen (Artenvielfalt)</a:t>
            </a:r>
          </a:p>
          <a:p>
            <a:pPr lvl="0">
              <a:lnSpc>
                <a:spcPts val="1700"/>
              </a:lnSpc>
              <a:buFont typeface="Wingdings" panose="05000000000000000000" pitchFamily="2" charset="2"/>
              <a:buChar char="v"/>
            </a:pPr>
            <a:r>
              <a:rPr lang="de-DE" sz="1400" i="1" kern="100" dirty="0">
                <a:ea typeface="Aptos" panose="020B0004020202020204" pitchFamily="34" charset="0"/>
                <a:cs typeface="Times New Roman" panose="02020603050405020304" pitchFamily="18" charset="0"/>
              </a:rPr>
              <a:t>Möglichkeiten (und Grenzen) alternativer, naturnaher, nachhaltiger Lebensweisen </a:t>
            </a:r>
          </a:p>
          <a:p>
            <a:pPr lvl="0">
              <a:lnSpc>
                <a:spcPts val="1700"/>
              </a:lnSpc>
              <a:buFont typeface="Wingdings" panose="05000000000000000000" pitchFamily="2" charset="2"/>
              <a:buChar char="v"/>
            </a:pPr>
            <a:endParaRPr lang="de-DE" sz="1400" i="1" kern="100" dirty="0">
              <a:effectLst/>
              <a:ea typeface="Aptos" panose="020B000402020202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39541684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3209</Words>
  <Application>Microsoft Office PowerPoint</Application>
  <PresentationFormat>Bildschirmpräsentation (4:3)</PresentationFormat>
  <Paragraphs>209</Paragraphs>
  <Slides>18</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18</vt:i4>
      </vt:variant>
    </vt:vector>
  </HeadingPairs>
  <TitlesOfParts>
    <vt:vector size="26" baseType="lpstr">
      <vt:lpstr>Aptos</vt:lpstr>
      <vt:lpstr>Calibri</vt:lpstr>
      <vt:lpstr>Georgia</vt:lpstr>
      <vt:lpstr>Symbol</vt:lpstr>
      <vt:lpstr>Times New Roman</vt:lpstr>
      <vt:lpstr>Wingdings</vt:lpstr>
      <vt:lpstr>Wingdings 2</vt:lpstr>
      <vt:lpstr>Cronus</vt:lpstr>
      <vt:lpstr>Jutta Heinz </vt:lpstr>
      <vt:lpstr>„Wenn das liebe Thal um mich dampft“ –  Natur im Roman </vt:lpstr>
      <vt:lpstr>Welche Natur? –  Zum Begriff und seiner Geschichte</vt:lpstr>
      <vt:lpstr>Welche Natur? –  Zum Begriff und seiner Geschichte</vt:lpstr>
      <vt:lpstr>[Goethe als Naturforscher]</vt:lpstr>
      <vt:lpstr>Das Naturbild des frühen Goethe</vt:lpstr>
      <vt:lpstr>Das Naturbild des frühen Goethe</vt:lpstr>
      <vt:lpstr>Das Naturbild des frühen Goethe</vt:lpstr>
      <vt:lpstr>Das Naturbild des frühen Goethe</vt:lpstr>
      <vt:lpstr>Das Naturbild des frühen Goethe</vt:lpstr>
      <vt:lpstr>Brief vom 10. Mai 1771</vt:lpstr>
      <vt:lpstr>[Brief vom 26. Mai 1771/20. Julius 1771]</vt:lpstr>
      <vt:lpstr>Begriffsgeschichte: Dilettant vs. Genie </vt:lpstr>
      <vt:lpstr>Begriffsgeschichte: Dilettant vs. Genie </vt:lpstr>
      <vt:lpstr>Brief vom 18. August 1772</vt:lpstr>
      <vt:lpstr>Brief vom 3. November/ 12. Dezember 1772</vt:lpstr>
      <vt:lpstr>Zusammenfassung</vt:lpstr>
      <vt:lpstr>Aktualisierung: „Ist Werther der erste Öko-Freak?“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 Heinz</cp:lastModifiedBy>
  <cp:revision>234</cp:revision>
  <dcterms:created xsi:type="dcterms:W3CDTF">2011-04-27T06:13:15Z</dcterms:created>
  <dcterms:modified xsi:type="dcterms:W3CDTF">2024-09-17T07:04:28Z</dcterms:modified>
</cp:coreProperties>
</file>